
<file path=[Content_Types].xml><?xml version="1.0" encoding="utf-8"?>
<Types xmlns="http://schemas.openxmlformats.org/package/2006/content-types">
  <Default Extension="xml" ContentType="application/vnd.openxmlformats-officedocument.extended-properties+xml"/>
  <Default Extension="bin" ContentType="image/jpeg"/>
  <Default Extension="rels" ContentType="application/vnd.openxmlformats-package.relationships+xml"/>
  <Default Extension="png" ContentType="image/png"/>
  <Override PartName="/docProps/core.xml" ContentType="application/vnd.openxmlformats-package.core-properties+xml"/>
  <Override PartName="/docProps/custom.xml" ContentType="application/vnd.openxmlformats-officedocument.custom-properties+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ppt/notesMasters/notesMaster1.xml" ContentType="application/vnd.openxmlformats-officedocument.presentationml.notesMaster+xml"/>
  <Override PartName="/ppt/notesMasters/theme/theme1.xml" ContentType="application/vnd.openxmlformats-officedocument.theme+xml"/>
  <Override PartName="/ppt/handoutMasters/handoutMaster1.xml" ContentType="application/vnd.openxmlformats-officedocument.presentationml.handoutMaster+xml"/>
  <Override PartName="/ppt/handoutMasters/theme/theme2.xml" ContentType="application/vnd.openxmlformats-officedocument.theme+xml"/>
  <Override PartName="/ppt/slideMasters/slideMaster1.xml" ContentType="application/vnd.openxmlformats-officedocument.presentationml.slideMaster+xml"/>
  <Override PartName="/ppt/slideMasters/theme/theme3.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media/image.bin" ContentType="image/png"/>
  <Override PartName="/ppt/media/image2.bin" ContentType="image/png"/>
  <Override PartName="/ppt/media/image3.bin" ContentType="image/png"/>
  <Override PartName="/ppt/media/image4.bin" ContentType="image/png"/>
  <Override PartName="/ppt/tags/tag1.xml" ContentType="application/vnd.openxmlformats-officedocument.presentationml.tags+xml"/>
  <Override PartName="/ppt/webextensions/taskpanes.xml" ContentType="application/vnd.ms-office.webextensiontaskpanes+xml"/>
  <Override PartName="/ppt/webextensions/webextension.xml" ContentType="application/vnd.ms-office.webextension+xml"/>
</Types>
</file>

<file path=_rels/.rels>&#65279;<?xml version="1.0" encoding="utf-8"?><Relationships xmlns="http://schemas.openxmlformats.org/package/2006/relationships"><Relationship Type="http://schemas.openxmlformats.org/officeDocument/2006/relationships/extended-properties" Target="/docProps/app.xml" Id="Rac91041eb9da46e9" /><Relationship Type="http://schemas.openxmlformats.org/package/2006/relationships/metadata/core-properties" Target="/docProps/core.xml" Id="R1ff9e758dad54909" /><Relationship Type="http://schemas.openxmlformats.org/officeDocument/2006/relationships/custom-properties" Target="/docProps/custom.xml" Id="Rdccda569b98442a9" /><Relationship Type="http://schemas.openxmlformats.org/package/2006/relationships/metadata/thumbnail" Target="/docProps/thumbnail.bin" Id="rId2" /><Relationship Type="http://schemas.openxmlformats.org/officeDocument/2006/relationships/officeDocument" Target="/ppt/presentation.xml" Id="R151270cb72f34c48" /><Relationship Type="http://schemas.microsoft.com/office/2011/relationships/webextensiontaskpanes" Target="/ppt/webextensions/taskpanes.xml" Id="R14e9164ef5d54e47" /></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howSpecialPlsOnTitleSld="0" embedTrueTypeFonts="1">
  <p:sldMasterIdLst>
    <p:sldMasterId id="2147483648" r:id="Rfe294a2f0204480a"/>
  </p:sldMasterIdLst>
  <p:notesMasterIdLst>
    <p:notesMasterId r:id="R68948aeb00a14de6"/>
  </p:notesMasterIdLst>
  <p:handoutMasterIdLst>
    <p:handoutMasterId r:id="Rfc22c2bfb8f94ae9"/>
  </p:handoutMasterIdLst>
  <p:sldIdLst>
    <p:sldId id="257" r:id="Rd923d65921f74cd0"/>
  </p:sldIdLst>
  <p:sldSz cx="12192000" cy="6858000"/>
  <p:notesSz cx="6858000" cy="9144000"/>
  <p:custDataLst>
    <p:tags r:id="R55a2428b3b5e4f1d"/>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72B4D"/>
    <a:srgbClr val="58405D"/>
    <a:srgbClr val="8B868C"/>
    <a:srgbClr val="BCBCBC"/>
    <a:srgbClr val="D2D2D2"/>
    <a:srgbClr val="2D2D2D"/>
    <a:srgbClr val="DDEA8F"/>
    <a:srgbClr val="F2F2F2"/>
    <a:srgbClr val="E5E6BA"/>
    <a:srgbClr val="FDEC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285"/>
    <p:restoredTop sz="94694"/>
  </p:normalViewPr>
  <p:slideViewPr>
    <p:cSldViewPr snapToGrid="0">
      <p:cViewPr varScale="1">
        <p:scale>
          <a:sx n="70" d="100"/>
          <a:sy n="70" d="100"/>
        </p:scale>
        <p:origin x="461" y="27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&#65279;<?xml version="1.0" encoding="utf-8"?><Relationships xmlns="http://schemas.openxmlformats.org/package/2006/relationships"><Relationship Type="http://schemas.openxmlformats.org/officeDocument/2006/relationships/presProps" Target="/ppt/presProps.xml" Id="R4763fe31d6114c53" /><Relationship Type="http://schemas.openxmlformats.org/officeDocument/2006/relationships/tableStyles" Target="/ppt/tableStyles.xml" Id="Rc61e5c0a15124b9b" /><Relationship Type="http://schemas.openxmlformats.org/officeDocument/2006/relationships/viewProps" Target="/ppt/viewProps.xml" Id="R9306d7b47e764d1f" /><Relationship Type="http://schemas.openxmlformats.org/officeDocument/2006/relationships/notesMaster" Target="/ppt/notesMasters/notesMaster1.xml" Id="R68948aeb00a14de6" /><Relationship Type="http://schemas.openxmlformats.org/officeDocument/2006/relationships/handoutMaster" Target="/ppt/handoutMasters/handoutMaster1.xml" Id="Rfc22c2bfb8f94ae9" /><Relationship Type="http://schemas.openxmlformats.org/officeDocument/2006/relationships/slideMaster" Target="/ppt/slideMasters/slideMaster1.xml" Id="Rfe294a2f0204480a" /><Relationship Type="http://schemas.openxmlformats.org/officeDocument/2006/relationships/theme" Target="/ppt/slideMasters/theme/theme3.xml" Id="Rd2a28b0457a94e77" /><Relationship Type="http://schemas.openxmlformats.org/officeDocument/2006/relationships/slide" Target="/ppt/slides/slide1.xml" Id="Rd923d65921f74cd0" /><Relationship Type="http://schemas.openxmlformats.org/officeDocument/2006/relationships/tags" Target="/ppt/tags/tag1.xml" Id="R55a2428b3b5e4f1d" /></Relationships>
</file>

<file path=ppt/handoutMasters/_rels/handoutMaster1.xml.rels>&#65279;<?xml version="1.0" encoding="utf-8"?><Relationships xmlns="http://schemas.openxmlformats.org/package/2006/relationships"><Relationship Type="http://schemas.openxmlformats.org/officeDocument/2006/relationships/theme" Target="/ppt/handoutMasters/theme/theme2.xml" Id="Rc7c44cdc68bc4e76" /></Relationships>
</file>

<file path=ppt/handoutMasters/handoutMaster1.xml><?xml version="1.0" encoding="utf-8"?>
<p:handoutMaster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FCA09B2-10D6-4F12-9F2C-ED345705934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294EC50-3556-4F53-B31D-2F541E2C6A8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7CB9746-EAC8-4F1A-BB1A-32F5A0D2DA4B}" type="datetimeFigureOut">
              <a:rPr lang="en-US" smtClean="0"/>
              <a:t>6/24/2025</a:t>
            </a:fld>
            <a:endParaRPr lang="en-US"/>
          </a:p>
        </p:txBody>
      </p:sp>
      <p:sp>
        <p:nvSpPr>
          <p:cNvPr id="4" name="Footer Placeholder 3">
            <a:extLst>
              <a:ext uri="{FF2B5EF4-FFF2-40B4-BE49-F238E27FC236}">
                <a16:creationId xmlns:a16="http://schemas.microsoft.com/office/drawing/2014/main" id="{F2E4FCBD-4B54-4B78-AF1B-9103ECA66D1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0FFB2CC-0DC5-4515-83D2-C153AE6257A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10DA1AC-F866-447D-A954-B7ECDAAA395C}" type="slidenum">
              <a:rPr lang="en-US" smtClean="0"/>
              <a:t>‹#›</a:t>
            </a:fld>
            <a:endParaRPr lang="en-US"/>
          </a:p>
        </p:txBody>
      </p:sp>
    </p:spTree>
    <p:custDataLst/>
    <p:extLst>
      <p:ext uri="{BB962C8B-B14F-4D97-AF65-F5344CB8AC3E}">
        <p14:creationId xmlns:p14="http://schemas.microsoft.com/office/powerpoint/2010/main" val="2216703038"/>
      </p:ext>
    </p:extLst>
  </p:cSld>
  <p:clrMap bg1="lt1" tx1="dk1" bg2="lt2" tx2="dk2" accent1="accent1" accent2="accent2" accent3="accent3" accent4="accent4" accent5="accent5" accent6="accent6" hlink="hlink" folHlink="folHlink"/>
</p:handoutMaster>
</file>

<file path=ppt/handoutMasters/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Proxima Nova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Proxima Nova"/>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Proxima Nova" panose="020F0502020204030204"/>
        <a:ea typeface=""/>
        <a:cs typeface=""/>
        <a:font script="Jpan" typeface="游ゴシック"/>
        <a:font script="Hang" typeface="맑은 고딕"/>
        <a:font script="Hans" typeface="等线"/>
        <a:font script="Hant" typeface="新細明體"/>
        <a:font script="Arab" typeface="Proxima Nova"/>
        <a:font script="Hebr" typeface="Proxima Nova"/>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Proxima Nova"/>
        <a:font script="Uigh" typeface="Microsoft Uighur"/>
        <a:font script="Geor" typeface="Sylfaen"/>
        <a:font script="Armn" typeface="Proxima Nova"/>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notesMasters/_rels/notesMaster1.xml.rels>&#65279;<?xml version="1.0" encoding="utf-8"?><Relationships xmlns="http://schemas.openxmlformats.org/package/2006/relationships"><Relationship Type="http://schemas.openxmlformats.org/officeDocument/2006/relationships/theme" Target="/ppt/notesMasters/theme/theme1.xml" Id="R70c2c7c91cb94ac6" /></Relationships>
</file>

<file path=ppt/notesMasters/notesMaster1.xml><?xml version="1.0" encoding="utf-8"?>
<p:notesMaster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B4DC03-A4E2-4132-B95B-32C112976F71}" type="datetimeFigureOut">
              <a:rPr lang="en-US" smtClean="0"/>
              <a:t>6/24/2025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0AAA21-FAA1-4C3C-805D-B477A23B1ABC}" type="slidenum">
              <a:rPr lang="en-US" smtClean="0"/>
              <a:t>‹#›</a:t>
            </a:fld>
            <a:endParaRPr lang="en-US"/>
          </a:p>
        </p:txBody>
      </p:sp>
    </p:spTree>
    <p:custDataLst/>
    <p:extLst>
      <p:ext uri="{BB962C8B-B14F-4D97-AF65-F5344CB8AC3E}">
        <p14:creationId xmlns:p14="http://schemas.microsoft.com/office/powerpoint/2010/main" val="2069129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Masters/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Proxima Nova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Proxima Nova"/>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Proxima Nova" panose="020F0502020204030204"/>
        <a:ea typeface=""/>
        <a:cs typeface=""/>
        <a:font script="Jpan" typeface="游ゴシック"/>
        <a:font script="Hang" typeface="맑은 고딕"/>
        <a:font script="Hans" typeface="等线"/>
        <a:font script="Hant" typeface="新細明體"/>
        <a:font script="Arab" typeface="Proxima Nova"/>
        <a:font script="Hebr" typeface="Proxima Nova"/>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Proxima Nova"/>
        <a:font script="Uigh" typeface="Microsoft Uighur"/>
        <a:font script="Geor" typeface="Sylfaen"/>
        <a:font script="Armn" typeface="Proxima Nova"/>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notesSlides/_rels/notesSlide1.xml.rels>&#65279;<?xml version="1.0" encoding="utf-8"?><Relationships xmlns="http://schemas.openxmlformats.org/package/2006/relationships"><Relationship Type="http://schemas.openxmlformats.org/officeDocument/2006/relationships/notesMaster" Target="/ppt/notesMasters/notesMaster1.xml" Id="R68948aeb00a14de6" /><Relationship Type="http://schemas.openxmlformats.org/officeDocument/2006/relationships/slide" Target="/ppt/slides/slide1.xml" Id="Rd923d65921f74cd0" /></Relationships>
</file>

<file path=ppt/notesSlides/notesSlide1.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7494ED7-5A77-4F44-A4FC-1FD7A52A62B7}" type="slidenum">
              <a:rPr lang="en-US" smtClean="0"/>
              <a:t>1</a:t>
            </a:fld>
            <a:endParaRPr lang="en-US"/>
          </a:p>
        </p:txBody>
      </p:sp>
    </p:spTree>
    <p:custDataLst/>
    <p:extLst>
      <p:ext uri="{BB962C8B-B14F-4D97-AF65-F5344CB8AC3E}">
        <p14:creationId xmlns:p14="http://schemas.microsoft.com/office/powerpoint/2010/main" val="1948869382"/>
      </p:ext>
    </p:extLst>
  </p:cSld>
  <p:clrMapOvr>
    <a:masterClrMapping/>
  </p:clrMapOvr>
</p:notes>
</file>

<file path=ppt/slideLayouts/_rels/slideLayout1.xml.rels>&#65279;<?xml version="1.0" encoding="utf-8"?><Relationships xmlns="http://schemas.openxmlformats.org/package/2006/relationships"><Relationship Type="http://schemas.openxmlformats.org/officeDocument/2006/relationships/slideMaster" Target="/ppt/slideMasters/slideMaster1.xml" Id="Rfe294a2f0204480a" /></Relationships>
</file>

<file path=ppt/slideLayouts/slideLayout1.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userDrawn="1">
  <p:cSld name="Case Study">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B8F5F89-893E-5C82-5BD3-AF8B5F2F7380}"/>
              </a:ext>
            </a:extLst>
          </p:cNvPr>
          <p:cNvSpPr/>
          <p:nvPr userDrawn="1"/>
        </p:nvSpPr>
        <p:spPr>
          <a:xfrm>
            <a:off x="0" y="0"/>
            <a:ext cx="12191999" cy="6857999"/>
          </a:xfrm>
          <a:prstGeom prst="rect">
            <a:avLst/>
          </a:prstGeom>
          <a:solidFill>
            <a:srgbClr val="E7F5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ptos" panose="020B0004020202020204" pitchFamily="34" charset="0"/>
            </a:endParaRPr>
          </a:p>
        </p:txBody>
      </p:sp>
      <p:grpSp>
        <p:nvGrpSpPr>
          <p:cNvPr id="3" name="Group 2">
            <a:extLst>
              <a:ext uri="{FF2B5EF4-FFF2-40B4-BE49-F238E27FC236}">
                <a16:creationId xmlns:a16="http://schemas.microsoft.com/office/drawing/2014/main" id="{54FC56C3-51DE-0D8E-71AB-054459D3FD71}"/>
              </a:ext>
            </a:extLst>
          </p:cNvPr>
          <p:cNvGrpSpPr/>
          <p:nvPr userDrawn="1"/>
        </p:nvGrpSpPr>
        <p:grpSpPr>
          <a:xfrm>
            <a:off x="10636820" y="431687"/>
            <a:ext cx="1096654" cy="204470"/>
            <a:chOff x="1866900" y="2641600"/>
            <a:chExt cx="7774884" cy="1449619"/>
          </a:xfrm>
        </p:grpSpPr>
        <p:grpSp>
          <p:nvGrpSpPr>
            <p:cNvPr id="4" name="Graphic 5">
              <a:extLst>
                <a:ext uri="{FF2B5EF4-FFF2-40B4-BE49-F238E27FC236}">
                  <a16:creationId xmlns:a16="http://schemas.microsoft.com/office/drawing/2014/main" id="{238676F9-9B65-E532-0DFB-AF054D15B99E}"/>
                </a:ext>
              </a:extLst>
            </p:cNvPr>
            <p:cNvGrpSpPr/>
            <p:nvPr/>
          </p:nvGrpSpPr>
          <p:grpSpPr>
            <a:xfrm>
              <a:off x="1866900" y="2644176"/>
              <a:ext cx="1228273" cy="1447043"/>
              <a:chOff x="1866900" y="2644176"/>
              <a:chExt cx="1228273" cy="1447043"/>
            </a:xfrm>
            <a:solidFill>
              <a:srgbClr val="FE5000"/>
            </a:solidFill>
          </p:grpSpPr>
          <p:sp>
            <p:nvSpPr>
              <p:cNvPr id="13" name="Freeform 12">
                <a:extLst>
                  <a:ext uri="{FF2B5EF4-FFF2-40B4-BE49-F238E27FC236}">
                    <a16:creationId xmlns:a16="http://schemas.microsoft.com/office/drawing/2014/main" id="{C03067F0-8963-0282-A14D-D8F672A2C13C}"/>
                  </a:ext>
                </a:extLst>
              </p:cNvPr>
              <p:cNvSpPr/>
              <p:nvPr/>
            </p:nvSpPr>
            <p:spPr>
              <a:xfrm>
                <a:off x="2150292" y="2644176"/>
                <a:ext cx="944881" cy="746406"/>
              </a:xfrm>
              <a:custGeom>
                <a:avLst/>
                <a:gdLst>
                  <a:gd name="connsiteX0" fmla="*/ 925041 w 944881"/>
                  <a:gd name="connsiteY0" fmla="*/ 325 h 746406"/>
                  <a:gd name="connsiteX1" fmla="*/ 13347 w 944881"/>
                  <a:gd name="connsiteY1" fmla="*/ 182089 h 746406"/>
                  <a:gd name="connsiteX2" fmla="*/ 0 w 944881"/>
                  <a:gd name="connsiteY2" fmla="*/ 198274 h 746406"/>
                  <a:gd name="connsiteX3" fmla="*/ 0 w 944881"/>
                  <a:gd name="connsiteY3" fmla="*/ 548132 h 746406"/>
                  <a:gd name="connsiteX4" fmla="*/ 13347 w 944881"/>
                  <a:gd name="connsiteY4" fmla="*/ 564317 h 746406"/>
                  <a:gd name="connsiteX5" fmla="*/ 925041 w 944881"/>
                  <a:gd name="connsiteY5" fmla="*/ 746081 h 746406"/>
                  <a:gd name="connsiteX6" fmla="*/ 944881 w 944881"/>
                  <a:gd name="connsiteY6" fmla="*/ 729896 h 746406"/>
                  <a:gd name="connsiteX7" fmla="*/ 944881 w 944881"/>
                  <a:gd name="connsiteY7" fmla="*/ 16511 h 746406"/>
                  <a:gd name="connsiteX8" fmla="*/ 925041 w 944881"/>
                  <a:gd name="connsiteY8" fmla="*/ 325 h 746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4881" h="746406">
                    <a:moveTo>
                      <a:pt x="925041" y="325"/>
                    </a:moveTo>
                    <a:lnTo>
                      <a:pt x="13347" y="182089"/>
                    </a:lnTo>
                    <a:cubicBezTo>
                      <a:pt x="5652" y="183648"/>
                      <a:pt x="0" y="190362"/>
                      <a:pt x="0" y="198274"/>
                    </a:cubicBezTo>
                    <a:lnTo>
                      <a:pt x="0" y="548132"/>
                    </a:lnTo>
                    <a:cubicBezTo>
                      <a:pt x="0" y="556044"/>
                      <a:pt x="5652" y="562759"/>
                      <a:pt x="13347" y="564317"/>
                    </a:cubicBezTo>
                    <a:lnTo>
                      <a:pt x="925041" y="746081"/>
                    </a:lnTo>
                    <a:cubicBezTo>
                      <a:pt x="935261" y="748119"/>
                      <a:pt x="944881" y="740325"/>
                      <a:pt x="944881" y="729896"/>
                    </a:cubicBezTo>
                    <a:lnTo>
                      <a:pt x="944881" y="16511"/>
                    </a:lnTo>
                    <a:cubicBezTo>
                      <a:pt x="944881" y="6081"/>
                      <a:pt x="935261" y="-1713"/>
                      <a:pt x="925041" y="325"/>
                    </a:cubicBezTo>
                  </a:path>
                </a:pathLst>
              </a:custGeom>
              <a:solidFill>
                <a:srgbClr val="FE5000"/>
              </a:solidFill>
              <a:ln w="8743" cap="flat">
                <a:noFill/>
                <a:prstDash val="solid"/>
                <a:miter/>
              </a:ln>
            </p:spPr>
            <p:txBody>
              <a:bodyPr rtlCol="0" anchor="ctr"/>
              <a:lstStyle/>
              <a:p>
                <a:endParaRPr lang="en-US" b="0" i="0">
                  <a:latin typeface="Aptos" panose="020B0004020202020204" pitchFamily="34" charset="0"/>
                </a:endParaRPr>
              </a:p>
            </p:txBody>
          </p:sp>
          <p:sp>
            <p:nvSpPr>
              <p:cNvPr id="15" name="Freeform 14">
                <a:extLst>
                  <a:ext uri="{FF2B5EF4-FFF2-40B4-BE49-F238E27FC236}">
                    <a16:creationId xmlns:a16="http://schemas.microsoft.com/office/drawing/2014/main" id="{196A59EF-BA38-6877-8C28-8EB26181C131}"/>
                  </a:ext>
                </a:extLst>
              </p:cNvPr>
              <p:cNvSpPr/>
              <p:nvPr/>
            </p:nvSpPr>
            <p:spPr>
              <a:xfrm>
                <a:off x="1866900" y="3344813"/>
                <a:ext cx="944880" cy="746406"/>
              </a:xfrm>
              <a:custGeom>
                <a:avLst/>
                <a:gdLst>
                  <a:gd name="connsiteX0" fmla="*/ 19840 w 944880"/>
                  <a:gd name="connsiteY0" fmla="*/ 746081 h 746406"/>
                  <a:gd name="connsiteX1" fmla="*/ 931534 w 944880"/>
                  <a:gd name="connsiteY1" fmla="*/ 564317 h 746406"/>
                  <a:gd name="connsiteX2" fmla="*/ 944881 w 944880"/>
                  <a:gd name="connsiteY2" fmla="*/ 548132 h 746406"/>
                  <a:gd name="connsiteX3" fmla="*/ 944881 w 944880"/>
                  <a:gd name="connsiteY3" fmla="*/ 198274 h 746406"/>
                  <a:gd name="connsiteX4" fmla="*/ 931534 w 944880"/>
                  <a:gd name="connsiteY4" fmla="*/ 182089 h 746406"/>
                  <a:gd name="connsiteX5" fmla="*/ 19840 w 944880"/>
                  <a:gd name="connsiteY5" fmla="*/ 325 h 746406"/>
                  <a:gd name="connsiteX6" fmla="*/ 0 w 944880"/>
                  <a:gd name="connsiteY6" fmla="*/ 16511 h 746406"/>
                  <a:gd name="connsiteX7" fmla="*/ 0 w 944880"/>
                  <a:gd name="connsiteY7" fmla="*/ 729895 h 746406"/>
                  <a:gd name="connsiteX8" fmla="*/ 19840 w 944880"/>
                  <a:gd name="connsiteY8" fmla="*/ 746081 h 746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4880" h="746406">
                    <a:moveTo>
                      <a:pt x="19840" y="746081"/>
                    </a:moveTo>
                    <a:lnTo>
                      <a:pt x="931534" y="564317"/>
                    </a:lnTo>
                    <a:cubicBezTo>
                      <a:pt x="939229" y="562759"/>
                      <a:pt x="944881" y="556044"/>
                      <a:pt x="944881" y="548132"/>
                    </a:cubicBezTo>
                    <a:lnTo>
                      <a:pt x="944881" y="198274"/>
                    </a:lnTo>
                    <a:cubicBezTo>
                      <a:pt x="944881" y="190362"/>
                      <a:pt x="939229" y="183648"/>
                      <a:pt x="931534" y="182089"/>
                    </a:cubicBezTo>
                    <a:lnTo>
                      <a:pt x="19840" y="325"/>
                    </a:lnTo>
                    <a:cubicBezTo>
                      <a:pt x="9620" y="-1713"/>
                      <a:pt x="0" y="6081"/>
                      <a:pt x="0" y="16511"/>
                    </a:cubicBezTo>
                    <a:lnTo>
                      <a:pt x="0" y="729895"/>
                    </a:lnTo>
                    <a:cubicBezTo>
                      <a:pt x="0" y="740325"/>
                      <a:pt x="9620" y="748119"/>
                      <a:pt x="19840" y="746081"/>
                    </a:cubicBezTo>
                  </a:path>
                </a:pathLst>
              </a:custGeom>
              <a:solidFill>
                <a:srgbClr val="FE5000"/>
              </a:solidFill>
              <a:ln w="8743" cap="flat">
                <a:noFill/>
                <a:prstDash val="solid"/>
                <a:miter/>
              </a:ln>
            </p:spPr>
            <p:txBody>
              <a:bodyPr rtlCol="0" anchor="ctr"/>
              <a:lstStyle/>
              <a:p>
                <a:endParaRPr lang="en-US" b="0" i="0">
                  <a:latin typeface="Aptos" panose="020B0004020202020204" pitchFamily="34" charset="0"/>
                </a:endParaRPr>
              </a:p>
            </p:txBody>
          </p:sp>
        </p:grpSp>
        <p:sp>
          <p:nvSpPr>
            <p:cNvPr id="12" name="Freeform 11">
              <a:extLst>
                <a:ext uri="{FF2B5EF4-FFF2-40B4-BE49-F238E27FC236}">
                  <a16:creationId xmlns:a16="http://schemas.microsoft.com/office/drawing/2014/main" id="{6ABE6BC7-22A5-8DC5-0F2F-C870711F7D38}"/>
                </a:ext>
              </a:extLst>
            </p:cNvPr>
            <p:cNvSpPr/>
            <p:nvPr/>
          </p:nvSpPr>
          <p:spPr>
            <a:xfrm>
              <a:off x="3568118" y="2641600"/>
              <a:ext cx="6073666" cy="1280373"/>
            </a:xfrm>
            <a:custGeom>
              <a:avLst/>
              <a:gdLst>
                <a:gd name="connsiteX0" fmla="*/ 4898157 w 6073666"/>
                <a:gd name="connsiteY0" fmla="*/ 485820 h 1280373"/>
                <a:gd name="connsiteX1" fmla="*/ 4898157 w 6073666"/>
                <a:gd name="connsiteY1" fmla="*/ 1242245 h 1280373"/>
                <a:gd name="connsiteX2" fmla="*/ 4917397 w 6073666"/>
                <a:gd name="connsiteY2" fmla="*/ 1261429 h 1280373"/>
                <a:gd name="connsiteX3" fmla="*/ 5140450 w 6073666"/>
                <a:gd name="connsiteY3" fmla="*/ 1261429 h 1280373"/>
                <a:gd name="connsiteX4" fmla="*/ 5159690 w 6073666"/>
                <a:gd name="connsiteY4" fmla="*/ 1242245 h 1280373"/>
                <a:gd name="connsiteX5" fmla="*/ 5159690 w 6073666"/>
                <a:gd name="connsiteY5" fmla="*/ 441338 h 1280373"/>
                <a:gd name="connsiteX6" fmla="*/ 5136723 w 6073666"/>
                <a:gd name="connsiteY6" fmla="*/ 422513 h 1280373"/>
                <a:gd name="connsiteX7" fmla="*/ 4913549 w 6073666"/>
                <a:gd name="connsiteY7" fmla="*/ 466995 h 1280373"/>
                <a:gd name="connsiteX8" fmla="*/ 4898157 w 6073666"/>
                <a:gd name="connsiteY8" fmla="*/ 485820 h 1280373"/>
                <a:gd name="connsiteX9" fmla="*/ 2016379 w 6073666"/>
                <a:gd name="connsiteY9" fmla="*/ 485820 h 1280373"/>
                <a:gd name="connsiteX10" fmla="*/ 2016379 w 6073666"/>
                <a:gd name="connsiteY10" fmla="*/ 1242245 h 1280373"/>
                <a:gd name="connsiteX11" fmla="*/ 2035738 w 6073666"/>
                <a:gd name="connsiteY11" fmla="*/ 1261429 h 1280373"/>
                <a:gd name="connsiteX12" fmla="*/ 2258792 w 6073666"/>
                <a:gd name="connsiteY12" fmla="*/ 1261429 h 1280373"/>
                <a:gd name="connsiteX13" fmla="*/ 2278031 w 6073666"/>
                <a:gd name="connsiteY13" fmla="*/ 1242245 h 1280373"/>
                <a:gd name="connsiteX14" fmla="*/ 2278031 w 6073666"/>
                <a:gd name="connsiteY14" fmla="*/ 441338 h 1280373"/>
                <a:gd name="connsiteX15" fmla="*/ 2255064 w 6073666"/>
                <a:gd name="connsiteY15" fmla="*/ 422513 h 1280373"/>
                <a:gd name="connsiteX16" fmla="*/ 2031891 w 6073666"/>
                <a:gd name="connsiteY16" fmla="*/ 466995 h 1280373"/>
                <a:gd name="connsiteX17" fmla="*/ 2016379 w 6073666"/>
                <a:gd name="connsiteY17" fmla="*/ 485820 h 1280373"/>
                <a:gd name="connsiteX18" fmla="*/ 275360 w 6073666"/>
                <a:gd name="connsiteY18" fmla="*/ 355253 h 1280373"/>
                <a:gd name="connsiteX19" fmla="*/ 435405 w 6073666"/>
                <a:gd name="connsiteY19" fmla="*/ 238593 h 1280373"/>
                <a:gd name="connsiteX20" fmla="*/ 788803 w 6073666"/>
                <a:gd name="connsiteY20" fmla="*/ 341824 h 1280373"/>
                <a:gd name="connsiteX21" fmla="*/ 817541 w 6073666"/>
                <a:gd name="connsiteY21" fmla="*/ 325158 h 1280373"/>
                <a:gd name="connsiteX22" fmla="*/ 817541 w 6073666"/>
                <a:gd name="connsiteY22" fmla="*/ 100952 h 1280373"/>
                <a:gd name="connsiteX23" fmla="*/ 807201 w 6073666"/>
                <a:gd name="connsiteY23" fmla="*/ 83927 h 1280373"/>
                <a:gd name="connsiteX24" fmla="*/ 437089 w 6073666"/>
                <a:gd name="connsiteY24" fmla="*/ 0 h 1280373"/>
                <a:gd name="connsiteX25" fmla="*/ 0 w 6073666"/>
                <a:gd name="connsiteY25" fmla="*/ 375874 h 1280373"/>
                <a:gd name="connsiteX26" fmla="*/ 326945 w 6073666"/>
                <a:gd name="connsiteY26" fmla="*/ 732806 h 1280373"/>
                <a:gd name="connsiteX27" fmla="*/ 604108 w 6073666"/>
                <a:gd name="connsiteY27" fmla="*/ 909652 h 1280373"/>
                <a:gd name="connsiteX28" fmla="*/ 430235 w 6073666"/>
                <a:gd name="connsiteY28" fmla="*/ 1041779 h 1280373"/>
                <a:gd name="connsiteX29" fmla="*/ 61926 w 6073666"/>
                <a:gd name="connsiteY29" fmla="*/ 931593 h 1280373"/>
                <a:gd name="connsiteX30" fmla="*/ 32707 w 6073666"/>
                <a:gd name="connsiteY30" fmla="*/ 948020 h 1280373"/>
                <a:gd name="connsiteX31" fmla="*/ 32707 w 6073666"/>
                <a:gd name="connsiteY31" fmla="*/ 1177502 h 1280373"/>
                <a:gd name="connsiteX32" fmla="*/ 43288 w 6073666"/>
                <a:gd name="connsiteY32" fmla="*/ 1194646 h 1280373"/>
                <a:gd name="connsiteX33" fmla="*/ 426748 w 6073666"/>
                <a:gd name="connsiteY33" fmla="*/ 1280373 h 1280373"/>
                <a:gd name="connsiteX34" fmla="*/ 879468 w 6073666"/>
                <a:gd name="connsiteY34" fmla="*/ 892509 h 1280373"/>
                <a:gd name="connsiteX35" fmla="*/ 540379 w 6073666"/>
                <a:gd name="connsiteY35" fmla="*/ 523467 h 1280373"/>
                <a:gd name="connsiteX36" fmla="*/ 275360 w 6073666"/>
                <a:gd name="connsiteY36" fmla="*/ 355253 h 1280373"/>
                <a:gd name="connsiteX37" fmla="*/ 1580854 w 6073666"/>
                <a:gd name="connsiteY37" fmla="*/ 743117 h 1280373"/>
                <a:gd name="connsiteX38" fmla="*/ 1289982 w 6073666"/>
                <a:gd name="connsiteY38" fmla="*/ 743117 h 1280373"/>
                <a:gd name="connsiteX39" fmla="*/ 1271946 w 6073666"/>
                <a:gd name="connsiteY39" fmla="*/ 717219 h 1280373"/>
                <a:gd name="connsiteX40" fmla="*/ 1438125 w 6073666"/>
                <a:gd name="connsiteY40" fmla="*/ 597323 h 1280373"/>
                <a:gd name="connsiteX41" fmla="*/ 1599372 w 6073666"/>
                <a:gd name="connsiteY41" fmla="*/ 718299 h 1280373"/>
                <a:gd name="connsiteX42" fmla="*/ 1580854 w 6073666"/>
                <a:gd name="connsiteY42" fmla="*/ 743117 h 1280373"/>
                <a:gd name="connsiteX43" fmla="*/ 1842987 w 6073666"/>
                <a:gd name="connsiteY43" fmla="*/ 890589 h 1280373"/>
                <a:gd name="connsiteX44" fmla="*/ 1846112 w 6073666"/>
                <a:gd name="connsiteY44" fmla="*/ 818651 h 1280373"/>
                <a:gd name="connsiteX45" fmla="*/ 1441610 w 6073666"/>
                <a:gd name="connsiteY45" fmla="*/ 398176 h 1280373"/>
                <a:gd name="connsiteX46" fmla="*/ 997549 w 6073666"/>
                <a:gd name="connsiteY46" fmla="*/ 842751 h 1280373"/>
                <a:gd name="connsiteX47" fmla="*/ 1477804 w 6073666"/>
                <a:gd name="connsiteY47" fmla="*/ 1280373 h 1280373"/>
                <a:gd name="connsiteX48" fmla="*/ 1790320 w 6073666"/>
                <a:gd name="connsiteY48" fmla="*/ 1208674 h 1280373"/>
                <a:gd name="connsiteX49" fmla="*/ 1799579 w 6073666"/>
                <a:gd name="connsiteY49" fmla="*/ 1192250 h 1280373"/>
                <a:gd name="connsiteX50" fmla="*/ 1799579 w 6073666"/>
                <a:gd name="connsiteY50" fmla="*/ 1019957 h 1280373"/>
                <a:gd name="connsiteX51" fmla="*/ 1770360 w 6073666"/>
                <a:gd name="connsiteY51" fmla="*/ 1003532 h 1280373"/>
                <a:gd name="connsiteX52" fmla="*/ 1512195 w 6073666"/>
                <a:gd name="connsiteY52" fmla="*/ 1077867 h 1280373"/>
                <a:gd name="connsiteX53" fmla="*/ 1274110 w 6073666"/>
                <a:gd name="connsiteY53" fmla="*/ 934113 h 1280373"/>
                <a:gd name="connsiteX54" fmla="*/ 1292147 w 6073666"/>
                <a:gd name="connsiteY54" fmla="*/ 907854 h 1280373"/>
                <a:gd name="connsiteX55" fmla="*/ 1823868 w 6073666"/>
                <a:gd name="connsiteY55" fmla="*/ 907854 h 1280373"/>
                <a:gd name="connsiteX56" fmla="*/ 1842987 w 6073666"/>
                <a:gd name="connsiteY56" fmla="*/ 890590 h 1280373"/>
                <a:gd name="connsiteX57" fmla="*/ 2296670 w 6073666"/>
                <a:gd name="connsiteY57" fmla="*/ 149391 h 1280373"/>
                <a:gd name="connsiteX58" fmla="*/ 2147205 w 6073666"/>
                <a:gd name="connsiteY58" fmla="*/ 359 h 1280373"/>
                <a:gd name="connsiteX59" fmla="*/ 1997862 w 6073666"/>
                <a:gd name="connsiteY59" fmla="*/ 149391 h 1280373"/>
                <a:gd name="connsiteX60" fmla="*/ 2147205 w 6073666"/>
                <a:gd name="connsiteY60" fmla="*/ 298301 h 1280373"/>
                <a:gd name="connsiteX61" fmla="*/ 2296670 w 6073666"/>
                <a:gd name="connsiteY61" fmla="*/ 149391 h 1280373"/>
                <a:gd name="connsiteX62" fmla="*/ 2708386 w 6073666"/>
                <a:gd name="connsiteY62" fmla="*/ 659070 h 1280373"/>
                <a:gd name="connsiteX63" fmla="*/ 2818530 w 6073666"/>
                <a:gd name="connsiteY63" fmla="*/ 599002 h 1280373"/>
                <a:gd name="connsiteX64" fmla="*/ 3109041 w 6073666"/>
                <a:gd name="connsiteY64" fmla="*/ 675015 h 1280373"/>
                <a:gd name="connsiteX65" fmla="*/ 3136937 w 6073666"/>
                <a:gd name="connsiteY65" fmla="*/ 657990 h 1280373"/>
                <a:gd name="connsiteX66" fmla="*/ 3136937 w 6073666"/>
                <a:gd name="connsiteY66" fmla="*/ 477427 h 1280373"/>
                <a:gd name="connsiteX67" fmla="*/ 3125755 w 6073666"/>
                <a:gd name="connsiteY67" fmla="*/ 459922 h 1280373"/>
                <a:gd name="connsiteX68" fmla="*/ 2813360 w 6073666"/>
                <a:gd name="connsiteY68" fmla="*/ 398176 h 1280373"/>
                <a:gd name="connsiteX69" fmla="*/ 2443247 w 6073666"/>
                <a:gd name="connsiteY69" fmla="*/ 677893 h 1280373"/>
                <a:gd name="connsiteX70" fmla="*/ 2698046 w 6073666"/>
                <a:gd name="connsiteY70" fmla="*/ 923320 h 1280373"/>
                <a:gd name="connsiteX71" fmla="*/ 2920017 w 6073666"/>
                <a:gd name="connsiteY71" fmla="*/ 1014322 h 1280373"/>
                <a:gd name="connsiteX72" fmla="*/ 2804702 w 6073666"/>
                <a:gd name="connsiteY72" fmla="*/ 1079547 h 1280373"/>
                <a:gd name="connsiteX73" fmla="*/ 2499042 w 6073666"/>
                <a:gd name="connsiteY73" fmla="*/ 997297 h 1280373"/>
                <a:gd name="connsiteX74" fmla="*/ 2470784 w 6073666"/>
                <a:gd name="connsiteY74" fmla="*/ 1014203 h 1280373"/>
                <a:gd name="connsiteX75" fmla="*/ 2470784 w 6073666"/>
                <a:gd name="connsiteY75" fmla="*/ 1197763 h 1280373"/>
                <a:gd name="connsiteX76" fmla="*/ 2481846 w 6073666"/>
                <a:gd name="connsiteY76" fmla="*/ 1215149 h 1280373"/>
                <a:gd name="connsiteX77" fmla="*/ 2804702 w 6073666"/>
                <a:gd name="connsiteY77" fmla="*/ 1280373 h 1280373"/>
                <a:gd name="connsiteX78" fmla="*/ 3185035 w 6073666"/>
                <a:gd name="connsiteY78" fmla="*/ 993700 h 1280373"/>
                <a:gd name="connsiteX79" fmla="*/ 2925188 w 6073666"/>
                <a:gd name="connsiteY79" fmla="*/ 746593 h 1280373"/>
                <a:gd name="connsiteX80" fmla="*/ 2708387 w 6073666"/>
                <a:gd name="connsiteY80" fmla="*/ 659070 h 1280373"/>
                <a:gd name="connsiteX81" fmla="*/ 4701437 w 6073666"/>
                <a:gd name="connsiteY81" fmla="*/ 1242245 h 1280373"/>
                <a:gd name="connsiteX82" fmla="*/ 4701437 w 6073666"/>
                <a:gd name="connsiteY82" fmla="*/ 731127 h 1280373"/>
                <a:gd name="connsiteX83" fmla="*/ 4623880 w 6073666"/>
                <a:gd name="connsiteY83" fmla="*/ 482342 h 1280373"/>
                <a:gd name="connsiteX84" fmla="*/ 4405396 w 6073666"/>
                <a:gd name="connsiteY84" fmla="*/ 398176 h 1280373"/>
                <a:gd name="connsiteX85" fmla="*/ 4123664 w 6073666"/>
                <a:gd name="connsiteY85" fmla="*/ 504644 h 1280373"/>
                <a:gd name="connsiteX86" fmla="*/ 4096007 w 6073666"/>
                <a:gd name="connsiteY86" fmla="*/ 500926 h 1280373"/>
                <a:gd name="connsiteX87" fmla="*/ 3861410 w 6073666"/>
                <a:gd name="connsiteY87" fmla="*/ 398176 h 1280373"/>
                <a:gd name="connsiteX88" fmla="*/ 3606733 w 6073666"/>
                <a:gd name="connsiteY88" fmla="*/ 494333 h 1280373"/>
                <a:gd name="connsiteX89" fmla="*/ 3603245 w 6073666"/>
                <a:gd name="connsiteY89" fmla="*/ 492653 h 1280373"/>
                <a:gd name="connsiteX90" fmla="*/ 3603245 w 6073666"/>
                <a:gd name="connsiteY90" fmla="*/ 440738 h 1280373"/>
                <a:gd name="connsiteX91" fmla="*/ 3580278 w 6073666"/>
                <a:gd name="connsiteY91" fmla="*/ 421915 h 1280373"/>
                <a:gd name="connsiteX92" fmla="*/ 3360591 w 6073666"/>
                <a:gd name="connsiteY92" fmla="*/ 465676 h 1280373"/>
                <a:gd name="connsiteX93" fmla="*/ 3345080 w 6073666"/>
                <a:gd name="connsiteY93" fmla="*/ 484501 h 1280373"/>
                <a:gd name="connsiteX94" fmla="*/ 3345080 w 6073666"/>
                <a:gd name="connsiteY94" fmla="*/ 1242245 h 1280373"/>
                <a:gd name="connsiteX95" fmla="*/ 3364319 w 6073666"/>
                <a:gd name="connsiteY95" fmla="*/ 1261429 h 1280373"/>
                <a:gd name="connsiteX96" fmla="*/ 3587492 w 6073666"/>
                <a:gd name="connsiteY96" fmla="*/ 1261429 h 1280373"/>
                <a:gd name="connsiteX97" fmla="*/ 3606732 w 6073666"/>
                <a:gd name="connsiteY97" fmla="*/ 1242245 h 1280373"/>
                <a:gd name="connsiteX98" fmla="*/ 3606732 w 6073666"/>
                <a:gd name="connsiteY98" fmla="*/ 700794 h 1280373"/>
                <a:gd name="connsiteX99" fmla="*/ 3613826 w 6073666"/>
                <a:gd name="connsiteY99" fmla="*/ 685926 h 1280373"/>
                <a:gd name="connsiteX100" fmla="*/ 3771948 w 6073666"/>
                <a:gd name="connsiteY100" fmla="*/ 622981 h 1280373"/>
                <a:gd name="connsiteX101" fmla="*/ 3861409 w 6073666"/>
                <a:gd name="connsiteY101" fmla="*/ 659069 h 1280373"/>
                <a:gd name="connsiteX102" fmla="*/ 3892433 w 6073666"/>
                <a:gd name="connsiteY102" fmla="*/ 774050 h 1280373"/>
                <a:gd name="connsiteX103" fmla="*/ 3892433 w 6073666"/>
                <a:gd name="connsiteY103" fmla="*/ 1242245 h 1280373"/>
                <a:gd name="connsiteX104" fmla="*/ 3911672 w 6073666"/>
                <a:gd name="connsiteY104" fmla="*/ 1261429 h 1280373"/>
                <a:gd name="connsiteX105" fmla="*/ 4134845 w 6073666"/>
                <a:gd name="connsiteY105" fmla="*/ 1261429 h 1280373"/>
                <a:gd name="connsiteX106" fmla="*/ 4154085 w 6073666"/>
                <a:gd name="connsiteY106" fmla="*/ 1242245 h 1280373"/>
                <a:gd name="connsiteX107" fmla="*/ 4154085 w 6073666"/>
                <a:gd name="connsiteY107" fmla="*/ 731127 h 1280373"/>
                <a:gd name="connsiteX108" fmla="*/ 4153363 w 6073666"/>
                <a:gd name="connsiteY108" fmla="*/ 702711 h 1280373"/>
                <a:gd name="connsiteX109" fmla="*/ 4159977 w 6073666"/>
                <a:gd name="connsiteY109" fmla="*/ 686885 h 1280373"/>
                <a:gd name="connsiteX110" fmla="*/ 4319301 w 6073666"/>
                <a:gd name="connsiteY110" fmla="*/ 622981 h 1280373"/>
                <a:gd name="connsiteX111" fmla="*/ 4408762 w 6073666"/>
                <a:gd name="connsiteY111" fmla="*/ 659069 h 1280373"/>
                <a:gd name="connsiteX112" fmla="*/ 4439786 w 6073666"/>
                <a:gd name="connsiteY112" fmla="*/ 774050 h 1280373"/>
                <a:gd name="connsiteX113" fmla="*/ 4439786 w 6073666"/>
                <a:gd name="connsiteY113" fmla="*/ 1242245 h 1280373"/>
                <a:gd name="connsiteX114" fmla="*/ 4459025 w 6073666"/>
                <a:gd name="connsiteY114" fmla="*/ 1261429 h 1280373"/>
                <a:gd name="connsiteX115" fmla="*/ 4682079 w 6073666"/>
                <a:gd name="connsiteY115" fmla="*/ 1261429 h 1280373"/>
                <a:gd name="connsiteX116" fmla="*/ 4701437 w 6073666"/>
                <a:gd name="connsiteY116" fmla="*/ 1242245 h 1280373"/>
                <a:gd name="connsiteX117" fmla="*/ 5178327 w 6073666"/>
                <a:gd name="connsiteY117" fmla="*/ 149391 h 1280373"/>
                <a:gd name="connsiteX118" fmla="*/ 5028983 w 6073666"/>
                <a:gd name="connsiteY118" fmla="*/ 359 h 1280373"/>
                <a:gd name="connsiteX119" fmla="*/ 4879520 w 6073666"/>
                <a:gd name="connsiteY119" fmla="*/ 149391 h 1280373"/>
                <a:gd name="connsiteX120" fmla="*/ 5028983 w 6073666"/>
                <a:gd name="connsiteY120" fmla="*/ 298301 h 1280373"/>
                <a:gd name="connsiteX121" fmla="*/ 5178327 w 6073666"/>
                <a:gd name="connsiteY121" fmla="*/ 149391 h 1280373"/>
                <a:gd name="connsiteX122" fmla="*/ 6073667 w 6073666"/>
                <a:gd name="connsiteY122" fmla="*/ 1203519 h 1280373"/>
                <a:gd name="connsiteX123" fmla="*/ 6073667 w 6073666"/>
                <a:gd name="connsiteY123" fmla="*/ 1011086 h 1280373"/>
                <a:gd name="connsiteX124" fmla="*/ 6044448 w 6073666"/>
                <a:gd name="connsiteY124" fmla="*/ 994780 h 1280373"/>
                <a:gd name="connsiteX125" fmla="*/ 5825844 w 6073666"/>
                <a:gd name="connsiteY125" fmla="*/ 1058925 h 1280373"/>
                <a:gd name="connsiteX126" fmla="*/ 5586557 w 6073666"/>
                <a:gd name="connsiteY126" fmla="*/ 839274 h 1280373"/>
                <a:gd name="connsiteX127" fmla="*/ 5822356 w 6073666"/>
                <a:gd name="connsiteY127" fmla="*/ 617826 h 1280373"/>
                <a:gd name="connsiteX128" fmla="*/ 6032784 w 6073666"/>
                <a:gd name="connsiteY128" fmla="*/ 679572 h 1280373"/>
                <a:gd name="connsiteX129" fmla="*/ 6061643 w 6073666"/>
                <a:gd name="connsiteY129" fmla="*/ 663027 h 1280373"/>
                <a:gd name="connsiteX130" fmla="*/ 6061643 w 6073666"/>
                <a:gd name="connsiteY130" fmla="*/ 466876 h 1280373"/>
                <a:gd name="connsiteX131" fmla="*/ 6050700 w 6073666"/>
                <a:gd name="connsiteY131" fmla="*/ 449611 h 1280373"/>
                <a:gd name="connsiteX132" fmla="*/ 5810331 w 6073666"/>
                <a:gd name="connsiteY132" fmla="*/ 398176 h 1280373"/>
                <a:gd name="connsiteX133" fmla="*/ 5324905 w 6073666"/>
                <a:gd name="connsiteY133" fmla="*/ 840952 h 1280373"/>
                <a:gd name="connsiteX134" fmla="*/ 5796504 w 6073666"/>
                <a:gd name="connsiteY134" fmla="*/ 1280373 h 1280373"/>
                <a:gd name="connsiteX135" fmla="*/ 6063446 w 6073666"/>
                <a:gd name="connsiteY135" fmla="*/ 1220544 h 1280373"/>
                <a:gd name="connsiteX136" fmla="*/ 6073667 w 6073666"/>
                <a:gd name="connsiteY136" fmla="*/ 1203519 h 1280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Lst>
              <a:rect l="l" t="t" r="r" b="b"/>
              <a:pathLst>
                <a:path w="6073666" h="1280373">
                  <a:moveTo>
                    <a:pt x="4898157" y="485820"/>
                  </a:moveTo>
                  <a:lnTo>
                    <a:pt x="4898157" y="1242245"/>
                  </a:lnTo>
                  <a:cubicBezTo>
                    <a:pt x="4898157" y="1252796"/>
                    <a:pt x="4906695" y="1261429"/>
                    <a:pt x="4917397" y="1261429"/>
                  </a:cubicBezTo>
                  <a:lnTo>
                    <a:pt x="5140450" y="1261429"/>
                  </a:lnTo>
                  <a:cubicBezTo>
                    <a:pt x="5151152" y="1261429"/>
                    <a:pt x="5159690" y="1252796"/>
                    <a:pt x="5159690" y="1242245"/>
                  </a:cubicBezTo>
                  <a:lnTo>
                    <a:pt x="5159690" y="441338"/>
                  </a:lnTo>
                  <a:cubicBezTo>
                    <a:pt x="5159690" y="429227"/>
                    <a:pt x="5148627" y="420235"/>
                    <a:pt x="5136723" y="422513"/>
                  </a:cubicBezTo>
                  <a:lnTo>
                    <a:pt x="4913549" y="466995"/>
                  </a:lnTo>
                  <a:cubicBezTo>
                    <a:pt x="4904651" y="468793"/>
                    <a:pt x="4898157" y="476708"/>
                    <a:pt x="4898157" y="485820"/>
                  </a:cubicBezTo>
                  <a:moveTo>
                    <a:pt x="2016379" y="485820"/>
                  </a:moveTo>
                  <a:lnTo>
                    <a:pt x="2016379" y="1242245"/>
                  </a:lnTo>
                  <a:cubicBezTo>
                    <a:pt x="2016379" y="1252796"/>
                    <a:pt x="2025037" y="1261429"/>
                    <a:pt x="2035738" y="1261429"/>
                  </a:cubicBezTo>
                  <a:lnTo>
                    <a:pt x="2258792" y="1261429"/>
                  </a:lnTo>
                  <a:cubicBezTo>
                    <a:pt x="2269373" y="1261429"/>
                    <a:pt x="2278031" y="1252796"/>
                    <a:pt x="2278031" y="1242245"/>
                  </a:cubicBezTo>
                  <a:lnTo>
                    <a:pt x="2278031" y="441338"/>
                  </a:lnTo>
                  <a:cubicBezTo>
                    <a:pt x="2278031" y="429227"/>
                    <a:pt x="2266968" y="420235"/>
                    <a:pt x="2255064" y="422513"/>
                  </a:cubicBezTo>
                  <a:lnTo>
                    <a:pt x="2031891" y="466995"/>
                  </a:lnTo>
                  <a:cubicBezTo>
                    <a:pt x="2022872" y="468793"/>
                    <a:pt x="2016379" y="476708"/>
                    <a:pt x="2016379" y="485820"/>
                  </a:cubicBezTo>
                  <a:moveTo>
                    <a:pt x="275360" y="355253"/>
                  </a:moveTo>
                  <a:cubicBezTo>
                    <a:pt x="275360" y="272884"/>
                    <a:pt x="342457" y="238593"/>
                    <a:pt x="435405" y="238593"/>
                  </a:cubicBezTo>
                  <a:cubicBezTo>
                    <a:pt x="524867" y="238593"/>
                    <a:pt x="663388" y="271205"/>
                    <a:pt x="788803" y="341824"/>
                  </a:cubicBezTo>
                  <a:cubicBezTo>
                    <a:pt x="801670" y="349018"/>
                    <a:pt x="817541" y="339786"/>
                    <a:pt x="817541" y="325158"/>
                  </a:cubicBezTo>
                  <a:lnTo>
                    <a:pt x="817541" y="100952"/>
                  </a:lnTo>
                  <a:cubicBezTo>
                    <a:pt x="817541" y="93759"/>
                    <a:pt x="813575" y="87163"/>
                    <a:pt x="807201" y="83927"/>
                  </a:cubicBezTo>
                  <a:cubicBezTo>
                    <a:pt x="699703" y="29014"/>
                    <a:pt x="555530" y="0"/>
                    <a:pt x="437089" y="0"/>
                  </a:cubicBezTo>
                  <a:cubicBezTo>
                    <a:pt x="175557" y="0"/>
                    <a:pt x="0" y="144234"/>
                    <a:pt x="0" y="375874"/>
                  </a:cubicBezTo>
                  <a:cubicBezTo>
                    <a:pt x="0" y="592168"/>
                    <a:pt x="154875" y="676215"/>
                    <a:pt x="326945" y="732806"/>
                  </a:cubicBezTo>
                  <a:cubicBezTo>
                    <a:pt x="486990" y="784361"/>
                    <a:pt x="604108" y="794672"/>
                    <a:pt x="604108" y="909652"/>
                  </a:cubicBezTo>
                  <a:cubicBezTo>
                    <a:pt x="604108" y="1002334"/>
                    <a:pt x="530038" y="1041779"/>
                    <a:pt x="430235" y="1041779"/>
                  </a:cubicBezTo>
                  <a:cubicBezTo>
                    <a:pt x="339210" y="1041779"/>
                    <a:pt x="189025" y="1007848"/>
                    <a:pt x="61926" y="931593"/>
                  </a:cubicBezTo>
                  <a:cubicBezTo>
                    <a:pt x="49060" y="923921"/>
                    <a:pt x="32707" y="933033"/>
                    <a:pt x="32707" y="948020"/>
                  </a:cubicBezTo>
                  <a:lnTo>
                    <a:pt x="32707" y="1177502"/>
                  </a:lnTo>
                  <a:cubicBezTo>
                    <a:pt x="32707" y="1184696"/>
                    <a:pt x="36795" y="1191529"/>
                    <a:pt x="43288" y="1194646"/>
                  </a:cubicBezTo>
                  <a:cubicBezTo>
                    <a:pt x="158843" y="1251237"/>
                    <a:pt x="306624" y="1280373"/>
                    <a:pt x="426748" y="1280373"/>
                  </a:cubicBezTo>
                  <a:cubicBezTo>
                    <a:pt x="695253" y="1280373"/>
                    <a:pt x="879468" y="1134458"/>
                    <a:pt x="879468" y="892509"/>
                  </a:cubicBezTo>
                  <a:cubicBezTo>
                    <a:pt x="879468" y="672738"/>
                    <a:pt x="727960" y="585214"/>
                    <a:pt x="540379" y="523467"/>
                  </a:cubicBezTo>
                  <a:cubicBezTo>
                    <a:pt x="390674" y="473709"/>
                    <a:pt x="275360" y="465197"/>
                    <a:pt x="275360" y="355253"/>
                  </a:cubicBezTo>
                  <a:moveTo>
                    <a:pt x="1580854" y="743117"/>
                  </a:moveTo>
                  <a:lnTo>
                    <a:pt x="1289982" y="743117"/>
                  </a:lnTo>
                  <a:cubicBezTo>
                    <a:pt x="1276636" y="743117"/>
                    <a:pt x="1267377" y="729808"/>
                    <a:pt x="1271946" y="717219"/>
                  </a:cubicBezTo>
                  <a:cubicBezTo>
                    <a:pt x="1300083" y="638087"/>
                    <a:pt x="1364895" y="597323"/>
                    <a:pt x="1438125" y="597323"/>
                  </a:cubicBezTo>
                  <a:cubicBezTo>
                    <a:pt x="1514479" y="597323"/>
                    <a:pt x="1576766" y="642284"/>
                    <a:pt x="1599372" y="718299"/>
                  </a:cubicBezTo>
                  <a:cubicBezTo>
                    <a:pt x="1602979" y="730648"/>
                    <a:pt x="1593841" y="743117"/>
                    <a:pt x="1580854" y="743117"/>
                  </a:cubicBezTo>
                  <a:moveTo>
                    <a:pt x="1842987" y="890589"/>
                  </a:moveTo>
                  <a:cubicBezTo>
                    <a:pt x="1845031" y="868888"/>
                    <a:pt x="1846112" y="841192"/>
                    <a:pt x="1846112" y="818651"/>
                  </a:cubicBezTo>
                  <a:cubicBezTo>
                    <a:pt x="1846112" y="535456"/>
                    <a:pt x="1649874" y="398176"/>
                    <a:pt x="1441610" y="398176"/>
                  </a:cubicBezTo>
                  <a:cubicBezTo>
                    <a:pt x="1207495" y="398176"/>
                    <a:pt x="997549" y="573223"/>
                    <a:pt x="997549" y="842751"/>
                  </a:cubicBezTo>
                  <a:cubicBezTo>
                    <a:pt x="997549" y="1107003"/>
                    <a:pt x="1198957" y="1280373"/>
                    <a:pt x="1477804" y="1280373"/>
                  </a:cubicBezTo>
                  <a:cubicBezTo>
                    <a:pt x="1585544" y="1280373"/>
                    <a:pt x="1707592" y="1256393"/>
                    <a:pt x="1790320" y="1208674"/>
                  </a:cubicBezTo>
                  <a:cubicBezTo>
                    <a:pt x="1796091" y="1205317"/>
                    <a:pt x="1799579" y="1198964"/>
                    <a:pt x="1799579" y="1192250"/>
                  </a:cubicBezTo>
                  <a:lnTo>
                    <a:pt x="1799579" y="1019957"/>
                  </a:lnTo>
                  <a:cubicBezTo>
                    <a:pt x="1799579" y="1004970"/>
                    <a:pt x="1783345" y="995859"/>
                    <a:pt x="1770360" y="1003532"/>
                  </a:cubicBezTo>
                  <a:cubicBezTo>
                    <a:pt x="1688112" y="1051850"/>
                    <a:pt x="1596727" y="1077867"/>
                    <a:pt x="1512195" y="1077867"/>
                  </a:cubicBezTo>
                  <a:cubicBezTo>
                    <a:pt x="1401089" y="1077867"/>
                    <a:pt x="1310545" y="1032547"/>
                    <a:pt x="1274110" y="934113"/>
                  </a:cubicBezTo>
                  <a:cubicBezTo>
                    <a:pt x="1269422" y="921403"/>
                    <a:pt x="1278560" y="907854"/>
                    <a:pt x="1292147" y="907854"/>
                  </a:cubicBezTo>
                  <a:lnTo>
                    <a:pt x="1823868" y="907854"/>
                  </a:lnTo>
                  <a:cubicBezTo>
                    <a:pt x="1833728" y="907854"/>
                    <a:pt x="1842025" y="900421"/>
                    <a:pt x="1842987" y="890590"/>
                  </a:cubicBezTo>
                  <a:moveTo>
                    <a:pt x="2296670" y="149391"/>
                  </a:moveTo>
                  <a:cubicBezTo>
                    <a:pt x="2296670" y="67142"/>
                    <a:pt x="2229814" y="359"/>
                    <a:pt x="2147205" y="359"/>
                  </a:cubicBezTo>
                  <a:cubicBezTo>
                    <a:pt x="2064718" y="359"/>
                    <a:pt x="1997862" y="67142"/>
                    <a:pt x="1997862" y="149391"/>
                  </a:cubicBezTo>
                  <a:cubicBezTo>
                    <a:pt x="1997862" y="231639"/>
                    <a:pt x="2064718" y="298301"/>
                    <a:pt x="2147205" y="298301"/>
                  </a:cubicBezTo>
                  <a:cubicBezTo>
                    <a:pt x="2229814" y="298301"/>
                    <a:pt x="2296670" y="231639"/>
                    <a:pt x="2296670" y="149391"/>
                  </a:cubicBezTo>
                  <a:moveTo>
                    <a:pt x="2708386" y="659070"/>
                  </a:moveTo>
                  <a:cubicBezTo>
                    <a:pt x="2708386" y="619624"/>
                    <a:pt x="2749630" y="599002"/>
                    <a:pt x="2818530" y="599002"/>
                  </a:cubicBezTo>
                  <a:cubicBezTo>
                    <a:pt x="2888032" y="599002"/>
                    <a:pt x="3003947" y="622142"/>
                    <a:pt x="3109041" y="675015"/>
                  </a:cubicBezTo>
                  <a:cubicBezTo>
                    <a:pt x="3121787" y="681490"/>
                    <a:pt x="3136937" y="672258"/>
                    <a:pt x="3136937" y="657990"/>
                  </a:cubicBezTo>
                  <a:lnTo>
                    <a:pt x="3136937" y="477427"/>
                  </a:lnTo>
                  <a:cubicBezTo>
                    <a:pt x="3136937" y="469993"/>
                    <a:pt x="3132609" y="463040"/>
                    <a:pt x="3125755" y="459922"/>
                  </a:cubicBezTo>
                  <a:cubicBezTo>
                    <a:pt x="3031002" y="417239"/>
                    <a:pt x="2910998" y="398176"/>
                    <a:pt x="2813360" y="398176"/>
                  </a:cubicBezTo>
                  <a:cubicBezTo>
                    <a:pt x="2603293" y="398176"/>
                    <a:pt x="2445051" y="499488"/>
                    <a:pt x="2443247" y="677893"/>
                  </a:cubicBezTo>
                  <a:cubicBezTo>
                    <a:pt x="2443247" y="816973"/>
                    <a:pt x="2537880" y="883875"/>
                    <a:pt x="2698046" y="923320"/>
                  </a:cubicBezTo>
                  <a:cubicBezTo>
                    <a:pt x="2825384" y="955933"/>
                    <a:pt x="2920017" y="949100"/>
                    <a:pt x="2920017" y="1014322"/>
                  </a:cubicBezTo>
                  <a:cubicBezTo>
                    <a:pt x="2920017" y="1060602"/>
                    <a:pt x="2876969" y="1079547"/>
                    <a:pt x="2804702" y="1079547"/>
                  </a:cubicBezTo>
                  <a:cubicBezTo>
                    <a:pt x="2730271" y="1079547"/>
                    <a:pt x="2609064" y="1054847"/>
                    <a:pt x="2499042" y="997297"/>
                  </a:cubicBezTo>
                  <a:cubicBezTo>
                    <a:pt x="2486175" y="990583"/>
                    <a:pt x="2470784" y="999814"/>
                    <a:pt x="2470784" y="1014203"/>
                  </a:cubicBezTo>
                  <a:lnTo>
                    <a:pt x="2470784" y="1197763"/>
                  </a:lnTo>
                  <a:cubicBezTo>
                    <a:pt x="2470784" y="1205198"/>
                    <a:pt x="2475112" y="1212032"/>
                    <a:pt x="2481846" y="1215149"/>
                  </a:cubicBezTo>
                  <a:cubicBezTo>
                    <a:pt x="2581649" y="1261189"/>
                    <a:pt x="2706824" y="1280373"/>
                    <a:pt x="2804702" y="1280373"/>
                  </a:cubicBezTo>
                  <a:cubicBezTo>
                    <a:pt x="3021623" y="1280373"/>
                    <a:pt x="3183352" y="1179061"/>
                    <a:pt x="3185035" y="993700"/>
                  </a:cubicBezTo>
                  <a:cubicBezTo>
                    <a:pt x="3185035" y="847787"/>
                    <a:pt x="3087037" y="786041"/>
                    <a:pt x="2925188" y="746593"/>
                  </a:cubicBezTo>
                  <a:cubicBezTo>
                    <a:pt x="2799532" y="715661"/>
                    <a:pt x="2708387" y="720816"/>
                    <a:pt x="2708387" y="659070"/>
                  </a:cubicBezTo>
                  <a:moveTo>
                    <a:pt x="4701437" y="1242245"/>
                  </a:moveTo>
                  <a:lnTo>
                    <a:pt x="4701437" y="731127"/>
                  </a:lnTo>
                  <a:cubicBezTo>
                    <a:pt x="4701437" y="610991"/>
                    <a:pt x="4677268" y="537254"/>
                    <a:pt x="4623880" y="482342"/>
                  </a:cubicBezTo>
                  <a:cubicBezTo>
                    <a:pt x="4573979" y="430786"/>
                    <a:pt x="4500029" y="398176"/>
                    <a:pt x="4405396" y="398176"/>
                  </a:cubicBezTo>
                  <a:cubicBezTo>
                    <a:pt x="4304872" y="398176"/>
                    <a:pt x="4210479" y="433184"/>
                    <a:pt x="4123664" y="504644"/>
                  </a:cubicBezTo>
                  <a:cubicBezTo>
                    <a:pt x="4115126" y="511597"/>
                    <a:pt x="4102500" y="509799"/>
                    <a:pt x="4096007" y="500926"/>
                  </a:cubicBezTo>
                  <a:cubicBezTo>
                    <a:pt x="4042619" y="429227"/>
                    <a:pt x="3946062" y="398176"/>
                    <a:pt x="3861410" y="398176"/>
                  </a:cubicBezTo>
                  <a:cubicBezTo>
                    <a:pt x="3758241" y="398176"/>
                    <a:pt x="3672146" y="439419"/>
                    <a:pt x="3606733" y="494333"/>
                  </a:cubicBezTo>
                  <a:lnTo>
                    <a:pt x="3603245" y="492653"/>
                  </a:lnTo>
                  <a:lnTo>
                    <a:pt x="3603245" y="440738"/>
                  </a:lnTo>
                  <a:cubicBezTo>
                    <a:pt x="3603245" y="428629"/>
                    <a:pt x="3592182" y="419516"/>
                    <a:pt x="3580278" y="421915"/>
                  </a:cubicBezTo>
                  <a:lnTo>
                    <a:pt x="3360591" y="465676"/>
                  </a:lnTo>
                  <a:cubicBezTo>
                    <a:pt x="3351573" y="467474"/>
                    <a:pt x="3345080" y="475389"/>
                    <a:pt x="3345080" y="484501"/>
                  </a:cubicBezTo>
                  <a:lnTo>
                    <a:pt x="3345080" y="1242245"/>
                  </a:lnTo>
                  <a:cubicBezTo>
                    <a:pt x="3345080" y="1252796"/>
                    <a:pt x="3353737" y="1261429"/>
                    <a:pt x="3364319" y="1261429"/>
                  </a:cubicBezTo>
                  <a:lnTo>
                    <a:pt x="3587492" y="1261429"/>
                  </a:lnTo>
                  <a:cubicBezTo>
                    <a:pt x="3598075" y="1261429"/>
                    <a:pt x="3606732" y="1252796"/>
                    <a:pt x="3606732" y="1242245"/>
                  </a:cubicBezTo>
                  <a:lnTo>
                    <a:pt x="3606732" y="700794"/>
                  </a:lnTo>
                  <a:cubicBezTo>
                    <a:pt x="3606732" y="695039"/>
                    <a:pt x="3609257" y="689523"/>
                    <a:pt x="3613826" y="685926"/>
                  </a:cubicBezTo>
                  <a:cubicBezTo>
                    <a:pt x="3656393" y="652235"/>
                    <a:pt x="3714952" y="622981"/>
                    <a:pt x="3771948" y="622981"/>
                  </a:cubicBezTo>
                  <a:cubicBezTo>
                    <a:pt x="3806337" y="622981"/>
                    <a:pt x="3837361" y="633292"/>
                    <a:pt x="3861409" y="659069"/>
                  </a:cubicBezTo>
                  <a:cubicBezTo>
                    <a:pt x="3883775" y="683048"/>
                    <a:pt x="3892433" y="717459"/>
                    <a:pt x="3892433" y="774050"/>
                  </a:cubicBezTo>
                  <a:lnTo>
                    <a:pt x="3892433" y="1242245"/>
                  </a:lnTo>
                  <a:cubicBezTo>
                    <a:pt x="3892433" y="1252796"/>
                    <a:pt x="3901090" y="1261429"/>
                    <a:pt x="3911672" y="1261429"/>
                  </a:cubicBezTo>
                  <a:lnTo>
                    <a:pt x="4134845" y="1261429"/>
                  </a:lnTo>
                  <a:cubicBezTo>
                    <a:pt x="4145427" y="1261429"/>
                    <a:pt x="4154085" y="1252796"/>
                    <a:pt x="4154085" y="1242245"/>
                  </a:cubicBezTo>
                  <a:lnTo>
                    <a:pt x="4154085" y="731127"/>
                  </a:lnTo>
                  <a:cubicBezTo>
                    <a:pt x="4154085" y="722135"/>
                    <a:pt x="4154085" y="712183"/>
                    <a:pt x="4153363" y="702711"/>
                  </a:cubicBezTo>
                  <a:cubicBezTo>
                    <a:pt x="4152882" y="696716"/>
                    <a:pt x="4155287" y="690723"/>
                    <a:pt x="4159977" y="686885"/>
                  </a:cubicBezTo>
                  <a:cubicBezTo>
                    <a:pt x="4203987" y="650557"/>
                    <a:pt x="4262425" y="622981"/>
                    <a:pt x="4319301" y="622981"/>
                  </a:cubicBezTo>
                  <a:cubicBezTo>
                    <a:pt x="4353690" y="622981"/>
                    <a:pt x="4384714" y="633292"/>
                    <a:pt x="4408762" y="659069"/>
                  </a:cubicBezTo>
                  <a:cubicBezTo>
                    <a:pt x="4429445" y="681371"/>
                    <a:pt x="4439786" y="710505"/>
                    <a:pt x="4439786" y="774050"/>
                  </a:cubicBezTo>
                  <a:lnTo>
                    <a:pt x="4439786" y="1242245"/>
                  </a:lnTo>
                  <a:cubicBezTo>
                    <a:pt x="4439786" y="1252796"/>
                    <a:pt x="4448443" y="1261429"/>
                    <a:pt x="4459025" y="1261429"/>
                  </a:cubicBezTo>
                  <a:lnTo>
                    <a:pt x="4682079" y="1261429"/>
                  </a:lnTo>
                  <a:cubicBezTo>
                    <a:pt x="4692780" y="1261429"/>
                    <a:pt x="4701437" y="1252796"/>
                    <a:pt x="4701437" y="1242245"/>
                  </a:cubicBezTo>
                  <a:moveTo>
                    <a:pt x="5178327" y="149391"/>
                  </a:moveTo>
                  <a:cubicBezTo>
                    <a:pt x="5178327" y="67142"/>
                    <a:pt x="5111472" y="359"/>
                    <a:pt x="5028983" y="359"/>
                  </a:cubicBezTo>
                  <a:cubicBezTo>
                    <a:pt x="4946376" y="359"/>
                    <a:pt x="4879520" y="67142"/>
                    <a:pt x="4879520" y="149391"/>
                  </a:cubicBezTo>
                  <a:cubicBezTo>
                    <a:pt x="4879520" y="231639"/>
                    <a:pt x="4946376" y="298301"/>
                    <a:pt x="5028983" y="298301"/>
                  </a:cubicBezTo>
                  <a:cubicBezTo>
                    <a:pt x="5111472" y="298301"/>
                    <a:pt x="5178327" y="231639"/>
                    <a:pt x="5178327" y="149391"/>
                  </a:cubicBezTo>
                  <a:moveTo>
                    <a:pt x="6073667" y="1203519"/>
                  </a:moveTo>
                  <a:lnTo>
                    <a:pt x="6073667" y="1011086"/>
                  </a:lnTo>
                  <a:cubicBezTo>
                    <a:pt x="6073667" y="996099"/>
                    <a:pt x="6057194" y="986865"/>
                    <a:pt x="6044448" y="994780"/>
                  </a:cubicBezTo>
                  <a:cubicBezTo>
                    <a:pt x="5978193" y="1035665"/>
                    <a:pt x="5897510" y="1058925"/>
                    <a:pt x="5825844" y="1058925"/>
                  </a:cubicBezTo>
                  <a:cubicBezTo>
                    <a:pt x="5684676" y="1058925"/>
                    <a:pt x="5586557" y="967923"/>
                    <a:pt x="5586557" y="839274"/>
                  </a:cubicBezTo>
                  <a:cubicBezTo>
                    <a:pt x="5586557" y="712304"/>
                    <a:pt x="5682993" y="617826"/>
                    <a:pt x="5822356" y="617826"/>
                  </a:cubicBezTo>
                  <a:cubicBezTo>
                    <a:pt x="5893060" y="617826"/>
                    <a:pt x="5965206" y="641444"/>
                    <a:pt x="6032784" y="679572"/>
                  </a:cubicBezTo>
                  <a:cubicBezTo>
                    <a:pt x="6045650" y="686766"/>
                    <a:pt x="6061643" y="677774"/>
                    <a:pt x="6061643" y="663027"/>
                  </a:cubicBezTo>
                  <a:lnTo>
                    <a:pt x="6061643" y="466876"/>
                  </a:lnTo>
                  <a:cubicBezTo>
                    <a:pt x="6061643" y="459562"/>
                    <a:pt x="6057433" y="452729"/>
                    <a:pt x="6050700" y="449611"/>
                  </a:cubicBezTo>
                  <a:cubicBezTo>
                    <a:pt x="5983604" y="418318"/>
                    <a:pt x="5900034" y="398176"/>
                    <a:pt x="5810331" y="398176"/>
                  </a:cubicBezTo>
                  <a:cubicBezTo>
                    <a:pt x="5545313" y="398176"/>
                    <a:pt x="5324905" y="575022"/>
                    <a:pt x="5324905" y="840952"/>
                  </a:cubicBezTo>
                  <a:cubicBezTo>
                    <a:pt x="5324905" y="1095013"/>
                    <a:pt x="5524631" y="1280373"/>
                    <a:pt x="5796504" y="1280373"/>
                  </a:cubicBezTo>
                  <a:cubicBezTo>
                    <a:pt x="5888971" y="1280373"/>
                    <a:pt x="5984446" y="1261429"/>
                    <a:pt x="6063446" y="1220544"/>
                  </a:cubicBezTo>
                  <a:cubicBezTo>
                    <a:pt x="6069819" y="1217308"/>
                    <a:pt x="6073667" y="1210594"/>
                    <a:pt x="6073667" y="1203519"/>
                  </a:cubicBezTo>
                </a:path>
              </a:pathLst>
            </a:custGeom>
            <a:solidFill>
              <a:srgbClr val="22092B"/>
            </a:solidFill>
            <a:ln w="8743" cap="flat">
              <a:noFill/>
              <a:prstDash val="solid"/>
              <a:miter/>
            </a:ln>
          </p:spPr>
          <p:txBody>
            <a:bodyPr rtlCol="0" anchor="ctr"/>
            <a:lstStyle/>
            <a:p>
              <a:endParaRPr lang="en-US" b="0" i="0">
                <a:latin typeface="Aptos" panose="020B0004020202020204" pitchFamily="34" charset="0"/>
              </a:endParaRPr>
            </a:p>
          </p:txBody>
        </p:sp>
      </p:grpSp>
      <p:sp>
        <p:nvSpPr>
          <p:cNvPr id="5" name="Rounded Rectangle 4">
            <a:extLst>
              <a:ext uri="{FF2B5EF4-FFF2-40B4-BE49-F238E27FC236}">
                <a16:creationId xmlns:a16="http://schemas.microsoft.com/office/drawing/2014/main" id="{F16E9781-E9AD-3AD6-3D1F-867AD777D29B}"/>
              </a:ext>
            </a:extLst>
          </p:cNvPr>
          <p:cNvSpPr/>
          <p:nvPr userDrawn="1"/>
        </p:nvSpPr>
        <p:spPr>
          <a:xfrm>
            <a:off x="304801" y="256032"/>
            <a:ext cx="2912962" cy="6364224"/>
          </a:xfrm>
          <a:prstGeom prst="roundRect">
            <a:avLst>
              <a:gd name="adj" fmla="val 370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ounded Rectangle 13">
            <a:extLst>
              <a:ext uri="{FF2B5EF4-FFF2-40B4-BE49-F238E27FC236}">
                <a16:creationId xmlns:a16="http://schemas.microsoft.com/office/drawing/2014/main" id="{A4A732E2-A77B-8A34-5206-770F83C8FF82}"/>
              </a:ext>
            </a:extLst>
          </p:cNvPr>
          <p:cNvSpPr/>
          <p:nvPr userDrawn="1"/>
        </p:nvSpPr>
        <p:spPr>
          <a:xfrm>
            <a:off x="3414532" y="256032"/>
            <a:ext cx="8472668" cy="6364224"/>
          </a:xfrm>
          <a:prstGeom prst="roundRect">
            <a:avLst>
              <a:gd name="adj" fmla="val 172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custDataLst/>
    <p:extLst>
      <p:ext uri="{BB962C8B-B14F-4D97-AF65-F5344CB8AC3E}">
        <p14:creationId xmlns:p14="http://schemas.microsoft.com/office/powerpoint/2010/main" val="1985368388"/>
      </p:ext>
    </p:extLst>
  </p:cSld>
  <p:clrMapOvr>
    <a:masterClrMapping/>
  </p:clrMapOvr>
</p:sldLayout>
</file>

<file path=ppt/slideMasters/_rels/slideMaster1.xml.rels>&#65279;<?xml version="1.0" encoding="utf-8"?><Relationships xmlns="http://schemas.openxmlformats.org/package/2006/relationships"><Relationship Type="http://schemas.openxmlformats.org/officeDocument/2006/relationships/theme" Target="/ppt/slideMasters/theme/theme3.xml" Id="R403e2d19094e430c" /><Relationship Type="http://schemas.openxmlformats.org/officeDocument/2006/relationships/slideLayout" Target="/ppt/slideLayouts/slideLayout1.xml" Id="Ra4cc1ac4cbf84750" /></Relationships>
</file>

<file path=ppt/slideMasters/slideMaster1.xml><?xml version="1.0" encoding="utf-8"?>
<p:sldMaster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77BF42-34C1-FB80-062E-DCCE264AFE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4D6DEA5-EDAE-E08D-326F-40E72F32E7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ECD015-BBFA-63D0-07FC-2A5A3F601E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F4E12D2-D863-FB4D-BEEC-E75FF6F80117}" type="datetimeFigureOut">
              <a:rPr lang="en-US" smtClean="0"/>
              <a:t>6/24/2025</a:t>
            </a:fld>
            <a:endParaRPr lang="en-US"/>
          </a:p>
        </p:txBody>
      </p:sp>
      <p:sp>
        <p:nvSpPr>
          <p:cNvPr id="5" name="Footer Placeholder 4">
            <a:extLst>
              <a:ext uri="{FF2B5EF4-FFF2-40B4-BE49-F238E27FC236}">
                <a16:creationId xmlns:a16="http://schemas.microsoft.com/office/drawing/2014/main" id="{EAF56F80-9DC4-6764-2042-9526DAE7A6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D32E60E-9B2D-220A-33A2-622ED43629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C36BCDB-242E-8E4E-B346-5119CA740D5B}" type="slidenum">
              <a:rPr lang="en-US" smtClean="0"/>
              <a:t>‹#›</a:t>
            </a:fld>
            <a:endParaRPr lang="en-US"/>
          </a:p>
        </p:txBody>
      </p:sp>
    </p:spTree>
    <p:custDataLst/>
    <p:extLst>
      <p:ext uri="{BB962C8B-B14F-4D97-AF65-F5344CB8AC3E}">
        <p14:creationId xmlns:p14="http://schemas.microsoft.com/office/powerpoint/2010/main" val="1216614041"/>
      </p:ext>
    </p:extLst>
  </p:cSld>
  <p:clrMap bg1="lt1" tx1="dk1" bg2="lt2" tx2="dk2" accent1="accent1" accent2="accent2" accent3="accent3" accent4="accent4" accent5="accent5" accent6="accent6" hlink="hlink" folHlink="folHlink"/>
  <p:sldLayoutIdLst>
    <p:sldLayoutId id="2147483649" r:id="Ra4cc1ac4cbf8475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theme/theme3.xml><?xml version="1.0" encoding="utf-8"?>
<a:theme xmlns:thm15="http://schemas.microsoft.com/office/thememl/2012/main"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slides/_rels/slide1.xml.rels>&#65279;<?xml version="1.0" encoding="utf-8"?><Relationships xmlns="http://schemas.openxmlformats.org/package/2006/relationships"><Relationship Type="http://schemas.openxmlformats.org/officeDocument/2006/relationships/slideLayout" Target="/ppt/slideLayouts/slideLayout1.xml" Id="R19918068b6ca4d5a" /><Relationship Type="http://schemas.openxmlformats.org/officeDocument/2006/relationships/notesSlide" Target="/ppt/notesSlides/notesSlide1.xml" Id="R84c7e4ca61794f6b" /><Relationship Type="http://schemas.openxmlformats.org/officeDocument/2006/relationships/image" Target="/ppt/media/image.bin" Id="rId21" /><Relationship Type="http://schemas.openxmlformats.org/officeDocument/2006/relationships/image" Target="/ppt/media/image2.bin" Id="rId22" /><Relationship Type="http://schemas.openxmlformats.org/officeDocument/2006/relationships/image" Target="/ppt/media/image3.bin" Id="rId1001" /><Relationship Type="http://schemas.openxmlformats.org/officeDocument/2006/relationships/image" Target="/ppt/media/image4.bin" Id="rId1002" /><Relationship Type="http://schemas.openxmlformats.org/officeDocument/2006/relationships/image" Target="/ppt/media/image5.png" Id="R7163551f3d2d4b2f" /></Relationships>
</file>

<file path=ppt/slides/slide1.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UID="e0348642-4897-4537-ba8a-fac9b16e28ad">
  <p:cSld>
    <p:spTree>
      <p:nvGrpSpPr>
        <p:cNvPr id="1" name=""/>
        <p:cNvGrpSpPr/>
        <p:nvPr/>
      </p:nvGrpSpPr>
      <p:grpSpPr>
        <a:xfrm>
          <a:off x="0" y="0"/>
          <a:ext cx="0" cy="0"/>
          <a:chOff x="0" y="0"/>
          <a:chExt cx="0" cy="0"/>
        </a:xfrm>
      </p:grpSpPr>
      <p:sp>
        <p:nvSpPr>
          <p:cNvPr id="27" name="TextBox 26">
            <a:extLst>
              <a:ext uri="{FF2B5EF4-FFF2-40B4-BE49-F238E27FC236}">
                <a16:creationId xmlns:a16="http://schemas.microsoft.com/office/drawing/2014/main" id="{129FE40B-022E-92C2-377D-0086B3394C45}"/>
              </a:ext>
            </a:extLst>
          </p:cNvPr>
          <p:cNvSpPr txBox="1"/>
          <p:nvPr>
            <p:custDataLst/>
          </p:nvPr>
        </p:nvSpPr>
        <p:spPr>
          <a:xfrm>
            <a:off x="526794" y="2726509"/>
            <a:ext cx="2350421" cy="1861077"/>
          </a:xfrm>
          <a:prstGeom prst="rect">
            <a:avLst/>
          </a:prstGeom>
          <a:noFill/>
        </p:spPr>
        <p:txBody>
          <a:bodyPr wrap="square" lIns="0" tIns="0" rIns="0" bIns="0" rtlCol="0">
            <a:noAutofit/>
          </a:bodyPr>
          <a:lstStyle/>
          <a:p>
            <a:pPr marL="60325" marR="0" lvl="0" indent="-60325" algn="l" defTabSz="914400" rtl="0" eaLnBrk="1" fontAlgn="auto" latinLnBrk="0" hangingPunct="1">
              <a:lnSpc>
                <a:spcPct val="100000"/>
              </a:lnSpc>
              <a:spcBef>
                <a:spcPts val="0"/>
              </a:spcBef>
              <a:spcAft>
                <a:spcPts val="0"/>
              </a:spcAft>
              <a:buClrTx/>
              <a:buSzTx/>
              <a:buFontTx/>
              <a:buNone/>
              <a:tabLst/>
              <a:defRPr/>
            </a:pPr>
            <a:r xmlns:a="http://schemas.openxmlformats.org/drawingml/2006/main">
              <a:rPr lang="en-US" sz="1400">
                <a:latin typeface="Aptos" panose="020B0004020202020204" pitchFamily="34" charset="0"/>
              </a:rPr>
              <a:t>“The main part of our job is to make everyone’s life easier. With Seismic, we’ve been able to do that.”</a:t>
            </a:r>
            <a:endParaRPr kumimoji="0" lang="en-US" sz="1400" b="0" i="0" u="none" strike="noStrike" kern="1200" cap="none" spc="0" normalizeH="0" baseline="0" noProof="0" dirty="0">
              <a:ln>
                <a:noFill/>
              </a:ln>
              <a:effectLst/>
              <a:uLnTx/>
              <a:uFillTx/>
              <a:latin typeface="Aptos" panose="020B0004020202020204" pitchFamily="34" charset="0"/>
            </a:endParaRPr>
          </a:p>
        </p:txBody>
      </p:sp>
      <p:sp>
        <p:nvSpPr>
          <p:cNvPr id="29" name="TextBox 28">
            <a:extLst>
              <a:ext uri="{FF2B5EF4-FFF2-40B4-BE49-F238E27FC236}">
                <a16:creationId xmlns:a16="http://schemas.microsoft.com/office/drawing/2014/main" id="{35BB9706-2514-3C00-8B25-686ACCD86F0E}"/>
              </a:ext>
            </a:extLst>
          </p:cNvPr>
          <p:cNvSpPr txBox="1"/>
          <p:nvPr>
            <p:custDataLst/>
          </p:nvPr>
        </p:nvSpPr>
        <p:spPr>
          <a:xfrm>
            <a:off x="610200" y="1366218"/>
            <a:ext cx="2724150" cy="320268"/>
          </a:xfrm>
          <a:prstGeom prst="rect">
            <a:avLst/>
          </a:prstGeom>
          <a:noFill/>
        </p:spPr>
        <p:txBody>
          <a:bodyPr wrap="square" lIns="0" tIns="0" rIns="0" bIns="0" rtlCol="0">
            <a:noAutofit/>
          </a:bodyPr>
          <a:lstStyle/>
          <a:p>
            <a:pPr marL="11113" marR="0" lvl="0" indent="-11113" algn="l" defTabSz="914400" rtl="0" eaLnBrk="1" fontAlgn="auto" latinLnBrk="0" hangingPunct="1">
              <a:lnSpc>
                <a:spcPct val="100000"/>
              </a:lnSpc>
              <a:spcBef>
                <a:spcPts val="0"/>
              </a:spcBef>
              <a:spcAft>
                <a:spcPts val="500"/>
              </a:spcAft>
              <a:buClrTx/>
              <a:buSzTx/>
              <a:buFontTx/>
              <a:buNone/>
              <a:tabLst/>
              <a:defRPr/>
            </a:pPr>
            <a:r>
              <a:rPr kumimoji="0" lang="en-US" sz="1200" b="1" i="0" u="none" strike="noStrike" kern="1200" cap="none" spc="0" normalizeH="0" baseline="0" noProof="0" dirty="0">
                <a:ln>
                  <a:noFill/>
                </a:ln>
                <a:solidFill>
                  <a:schemeClr val="accent2"/>
                </a:solidFill>
                <a:effectLst/>
                <a:uLnTx/>
                <a:uFillTx/>
                <a:latin typeface="Aptos" panose="020B0004020202020204" pitchFamily="34" charset="0"/>
              </a:rPr>
              <a:t>Industry</a:t>
            </a:r>
            <a:r>
              <a:rPr kumimoji="0" lang="en-US" sz="1200" b="1" i="0" u="none" strike="noStrike" kern="1200" cap="none" spc="0" normalizeH="0" baseline="0" noProof="0">
                <a:ln>
                  <a:noFill/>
                </a:ln>
                <a:solidFill>
                  <a:schemeClr val="accent2"/>
                </a:solidFill>
                <a:effectLst/>
                <a:uLnTx/>
                <a:uFillTx/>
                <a:latin typeface="Aptos" panose="020B0004020202020204" pitchFamily="34" charset="0"/>
              </a:rPr>
              <a:t>: </a:t>
            </a:r>
            <a:r>
              <a:rPr kumimoji="0" lang="en-US" sz="1200" b="0" i="0" u="none" strike="noStrike" kern="1200" cap="none" spc="0" normalizeH="0" baseline="0" noProof="0">
                <a:ln>
                  <a:noFill/>
                </a:ln>
                <a:effectLst/>
                <a:uLnTx/>
                <a:uFillTx/>
                <a:latin typeface="Aptos" panose="020B0004020202020204" pitchFamily="34" charset="0"/>
              </a:rPr>
              <a:t>Asset Management </a:t>
            </a:r>
            <a:endParaRPr kumimoji="0" lang="en-US" sz="1200" b="0" i="0" u="none" strike="noStrike" kern="1200" cap="none" spc="0" normalizeH="0" baseline="0" noProof="0" dirty="0">
              <a:ln>
                <a:noFill/>
              </a:ln>
              <a:effectLst/>
              <a:uLnTx/>
              <a:uFillTx/>
              <a:latin typeface="Aptos" panose="020B0004020202020204" pitchFamily="34" charset="0"/>
            </a:endParaRPr>
          </a:p>
        </p:txBody>
      </p:sp>
      <p:sp>
        <p:nvSpPr>
          <p:cNvPr id="30" name="TextBox 29">
            <a:extLst>
              <a:ext uri="{FF2B5EF4-FFF2-40B4-BE49-F238E27FC236}">
                <a16:creationId xmlns:a16="http://schemas.microsoft.com/office/drawing/2014/main" id="{B0584B58-31A9-CA3F-CAAC-38C9BDD6041A}"/>
              </a:ext>
            </a:extLst>
          </p:cNvPr>
          <p:cNvSpPr txBox="1"/>
          <p:nvPr>
            <p:custDataLst/>
          </p:nvPr>
        </p:nvSpPr>
        <p:spPr>
          <a:xfrm>
            <a:off x="610200" y="1679112"/>
            <a:ext cx="2724150" cy="184588"/>
          </a:xfrm>
          <a:prstGeom prst="rect">
            <a:avLst/>
          </a:prstGeom>
          <a:noFill/>
        </p:spPr>
        <p:txBody>
          <a:bodyPr wrap="square" lIns="0" tIns="0" rIns="0" bIns="0" rtlCol="0">
            <a:noAutofit/>
          </a:bodyPr>
          <a:lstStyle/>
          <a:p>
            <a:pPr marL="11113" marR="0" lvl="0" indent="-11113" algn="l" defTabSz="914400" rtl="0" eaLnBrk="1" fontAlgn="auto" latinLnBrk="0" hangingPunct="1">
              <a:lnSpc>
                <a:spcPct val="100000"/>
              </a:lnSpc>
              <a:spcBef>
                <a:spcPts val="0"/>
              </a:spcBef>
              <a:spcAft>
                <a:spcPts val="500"/>
              </a:spcAft>
              <a:buClrTx/>
              <a:buSzTx/>
              <a:buFontTx/>
              <a:buNone/>
              <a:tabLst/>
              <a:defRPr/>
            </a:pPr>
            <a:r>
              <a:rPr kumimoji="0" lang="en-US" sz="1200" b="1" i="0" u="none" strike="noStrike" kern="1200" cap="none" spc="0" normalizeH="0" baseline="0" noProof="0" dirty="0">
                <a:ln>
                  <a:noFill/>
                </a:ln>
                <a:solidFill>
                  <a:schemeClr val="accent2"/>
                </a:solidFill>
                <a:effectLst/>
                <a:uLnTx/>
                <a:uFillTx/>
                <a:latin typeface="Aptos" panose="020B0004020202020204" pitchFamily="34" charset="0"/>
              </a:rPr>
              <a:t>Headquarters</a:t>
            </a:r>
            <a:r>
              <a:rPr kumimoji="0" lang="en-US" sz="1200" b="1" i="0" u="none" strike="noStrike" kern="1200" cap="none" spc="0" normalizeH="0" baseline="0" noProof="0">
                <a:ln>
                  <a:noFill/>
                </a:ln>
                <a:solidFill>
                  <a:schemeClr val="accent2"/>
                </a:solidFill>
                <a:effectLst/>
                <a:uLnTx/>
                <a:uFillTx/>
                <a:latin typeface="Aptos" panose="020B0004020202020204" pitchFamily="34" charset="0"/>
              </a:rPr>
              <a:t>: </a:t>
            </a:r>
            <a:r>
              <a:rPr kumimoji="0" lang="en-US" sz="1200" b="0" i="0" u="none" strike="noStrike" kern="1200" cap="none" spc="0" normalizeH="0" baseline="0" noProof="0">
                <a:ln>
                  <a:noFill/>
                </a:ln>
                <a:effectLst/>
                <a:uLnTx/>
                <a:uFillTx/>
                <a:latin typeface="Aptos" panose="020B0004020202020204" pitchFamily="34" charset="0"/>
              </a:rPr>
              <a:t>Fort Lauderdale, FL </a:t>
            </a:r>
            <a:endParaRPr kumimoji="0" lang="en-US" sz="1200" b="0" i="0" u="none" strike="noStrike" kern="1200" cap="none" spc="0" normalizeH="0" baseline="0" noProof="0" dirty="0">
              <a:ln>
                <a:noFill/>
              </a:ln>
              <a:effectLst/>
              <a:uLnTx/>
              <a:uFillTx/>
              <a:latin typeface="Aptos" panose="020B0004020202020204" pitchFamily="34" charset="0"/>
            </a:endParaRPr>
          </a:p>
        </p:txBody>
      </p:sp>
      <p:sp>
        <p:nvSpPr>
          <p:cNvPr id="31" name="TextBox 30">
            <a:extLst>
              <a:ext uri="{FF2B5EF4-FFF2-40B4-BE49-F238E27FC236}">
                <a16:creationId xmlns:a16="http://schemas.microsoft.com/office/drawing/2014/main" id="{DD3EF05D-1F15-216A-F485-414CB92B2900}"/>
              </a:ext>
            </a:extLst>
          </p:cNvPr>
          <p:cNvSpPr txBox="1"/>
          <p:nvPr>
            <p:custDataLst/>
          </p:nvPr>
        </p:nvSpPr>
        <p:spPr>
          <a:xfrm>
            <a:off x="602707" y="1973621"/>
            <a:ext cx="2724150" cy="184588"/>
          </a:xfrm>
          <a:prstGeom prst="rect">
            <a:avLst/>
          </a:prstGeom>
          <a:noFill/>
        </p:spPr>
        <p:txBody>
          <a:bodyPr wrap="square" lIns="0" tIns="0" rIns="0" bIns="0" rtlCol="0">
            <a:noAutofit/>
          </a:bodyPr>
          <a:lstStyle/>
          <a:p>
            <a:pPr marL="11113" marR="0" lvl="0" indent="-11113" algn="l" defTabSz="914400" rtl="0" eaLnBrk="1" fontAlgn="auto" latinLnBrk="0" hangingPunct="1">
              <a:lnSpc>
                <a:spcPct val="100000"/>
              </a:lnSpc>
              <a:spcBef>
                <a:spcPts val="0"/>
              </a:spcBef>
              <a:spcAft>
                <a:spcPts val="500"/>
              </a:spcAft>
              <a:buClrTx/>
              <a:buSzTx/>
              <a:buFontTx/>
              <a:buNone/>
              <a:tabLst/>
              <a:defRPr/>
            </a:pPr>
            <a:r>
              <a:rPr kumimoji="0" lang="en-US" sz="1200" b="1" i="0" u="none" strike="noStrike" kern="1200" cap="none" spc="0" normalizeH="0" baseline="0" noProof="0" dirty="0">
                <a:ln>
                  <a:noFill/>
                </a:ln>
                <a:solidFill>
                  <a:schemeClr val="accent2"/>
                </a:solidFill>
                <a:effectLst/>
                <a:uLnTx/>
                <a:uFillTx/>
                <a:latin typeface="Aptos" panose="020B0004020202020204" pitchFamily="34" charset="0"/>
              </a:rPr>
              <a:t>Company size</a:t>
            </a:r>
            <a:r>
              <a:rPr kumimoji="0" lang="en-US" sz="1200" b="1" i="0" u="none" strike="noStrike" kern="1200" cap="none" spc="0" normalizeH="0" baseline="0" noProof="0">
                <a:ln>
                  <a:noFill/>
                </a:ln>
                <a:solidFill>
                  <a:schemeClr val="accent2"/>
                </a:solidFill>
                <a:effectLst/>
                <a:uLnTx/>
                <a:uFillTx/>
                <a:latin typeface="Aptos" panose="020B0004020202020204" pitchFamily="34" charset="0"/>
              </a:rPr>
              <a:t>: </a:t>
            </a:r>
            <a:r>
              <a:rPr kumimoji="0" lang="en-US" sz="1200" b="0" i="0" u="none" strike="noStrike" kern="1200" cap="none" spc="0" normalizeH="0" baseline="0" noProof="0">
                <a:ln>
                  <a:noFill/>
                </a:ln>
                <a:effectLst/>
                <a:uLnTx/>
                <a:uFillTx/>
                <a:latin typeface="Aptos" panose="020B0004020202020204" pitchFamily="34" charset="0"/>
              </a:rPr>
              <a:t>$172B AUM  </a:t>
            </a:r>
            <a:endParaRPr kumimoji="0" lang="en-US" sz="1200" b="0" i="0" u="none" strike="noStrike" kern="1200" cap="none" spc="0" normalizeH="0" baseline="0" noProof="0" dirty="0">
              <a:ln>
                <a:noFill/>
              </a:ln>
              <a:effectLst/>
              <a:uLnTx/>
              <a:uFillTx/>
              <a:latin typeface="Aptos" panose="020B0004020202020204" pitchFamily="34" charset="0"/>
            </a:endParaRPr>
          </a:p>
        </p:txBody>
      </p:sp>
      <p:sp>
        <p:nvSpPr>
          <p:cNvPr id="32" name="TextBox 31">
            <a:extLst>
              <a:ext uri="{FF2B5EF4-FFF2-40B4-BE49-F238E27FC236}">
                <a16:creationId xmlns:a16="http://schemas.microsoft.com/office/drawing/2014/main" id="{68AB63BA-E360-B750-F17F-E404B9CB2FD5}"/>
              </a:ext>
            </a:extLst>
          </p:cNvPr>
          <p:cNvSpPr txBox="1"/>
          <p:nvPr>
            <p:custDataLst/>
          </p:nvPr>
        </p:nvSpPr>
        <p:spPr>
          <a:xfrm>
            <a:off x="602707" y="2268130"/>
            <a:ext cx="2724150" cy="184588"/>
          </a:xfrm>
          <a:prstGeom prst="rect">
            <a:avLst/>
          </a:prstGeom>
          <a:noFill/>
        </p:spPr>
        <p:txBody>
          <a:bodyPr wrap="square" lIns="0" tIns="0" rIns="0" bIns="0" rtlCol="0">
            <a:noAutofit/>
          </a:bodyPr>
          <a:lstStyle/>
          <a:p>
            <a:pPr marL="11113" marR="0" lvl="0" indent="-11113" algn="l" defTabSz="914400" rtl="0" eaLnBrk="1" fontAlgn="auto" latinLnBrk="0" hangingPunct="1">
              <a:lnSpc>
                <a:spcPct val="100000"/>
              </a:lnSpc>
              <a:spcBef>
                <a:spcPts val="0"/>
              </a:spcBef>
              <a:spcAft>
                <a:spcPts val="500"/>
              </a:spcAft>
              <a:buClrTx/>
              <a:buSzTx/>
              <a:buFontTx/>
              <a:buNone/>
              <a:tabLst/>
              <a:defRPr/>
            </a:pPr>
            <a:r>
              <a:rPr kumimoji="0" lang="en-US" sz="1200" b="1" i="0" u="none" strike="noStrike" kern="1200" cap="none" spc="0" normalizeH="0" baseline="0" noProof="0" dirty="0">
                <a:ln>
                  <a:noFill/>
                </a:ln>
                <a:solidFill>
                  <a:schemeClr val="accent2"/>
                </a:solidFill>
                <a:effectLst/>
                <a:uLnTx/>
                <a:uFillTx/>
                <a:latin typeface="Aptos" panose="020B0004020202020204" pitchFamily="34" charset="0"/>
              </a:rPr>
              <a:t>Integrations</a:t>
            </a:r>
            <a:r>
              <a:rPr kumimoji="0" lang="en-US" sz="1200" b="1" i="0" u="none" strike="noStrike" kern="1200" cap="none" spc="0" normalizeH="0" baseline="0" noProof="0">
                <a:ln>
                  <a:noFill/>
                </a:ln>
                <a:solidFill>
                  <a:schemeClr val="accent2"/>
                </a:solidFill>
                <a:effectLst/>
                <a:uLnTx/>
                <a:uFillTx/>
                <a:latin typeface="Aptos" panose="020B0004020202020204" pitchFamily="34" charset="0"/>
              </a:rPr>
              <a:t>: </a:t>
            </a:r>
            <a:r>
              <a:rPr kumimoji="0" lang="en-US" sz="1200" b="0" i="0" u="none" strike="noStrike" kern="1200" cap="none" spc="0" normalizeH="0" baseline="0" noProof="0">
                <a:ln>
                  <a:noFill/>
                </a:ln>
                <a:effectLst/>
                <a:uLnTx/>
                <a:uFillTx/>
                <a:latin typeface="Aptos" panose="020B0004020202020204" pitchFamily="34" charset="0"/>
              </a:rPr>
              <a:t>Salesforce </a:t>
            </a:r>
            <a:endParaRPr kumimoji="0" lang="en-US" sz="1200" b="0" i="0" u="none" strike="noStrike" kern="1200" cap="none" spc="0" normalizeH="0" baseline="0" noProof="0" dirty="0">
              <a:ln>
                <a:noFill/>
              </a:ln>
              <a:effectLst/>
              <a:uLnTx/>
              <a:uFillTx/>
              <a:latin typeface="Aptos" panose="020B0004020202020204" pitchFamily="34" charset="0"/>
            </a:endParaRPr>
          </a:p>
        </p:txBody>
      </p:sp>
      <p:sp>
        <p:nvSpPr>
          <p:cNvPr id="35" name="TextBox 7">
            <a:extLst>
              <a:ext uri="{FF2B5EF4-FFF2-40B4-BE49-F238E27FC236}">
                <a16:creationId xmlns:a16="http://schemas.microsoft.com/office/drawing/2014/main" id="{E32EC5D1-9AC6-022E-07A1-8575C717924E}"/>
              </a:ext>
            </a:extLst>
          </p:cNvPr>
          <p:cNvSpPr txBox="1"/>
          <p:nvPr>
            <p:custDataLst/>
          </p:nvPr>
        </p:nvSpPr>
        <p:spPr>
          <a:xfrm>
            <a:off x="1955213" y="5188180"/>
            <a:ext cx="1222111" cy="902650"/>
          </a:xfrm>
          <a:prstGeom prst="rect">
            <a:avLst/>
          </a:prstGeom>
          <a:noFill/>
        </p:spPr>
        <p:txBody>
          <a:bodyPr wrap="square" lIns="0" tIns="0" rIns="0" bIns="0" rtlCol="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1113" marR="0" lvl="0" indent="0" algn="l" defTabSz="914400" rtl="0" eaLnBrk="1" fontAlgn="auto" latinLnBrk="0" hangingPunct="1">
              <a:lnSpc>
                <a:spcPct val="100000"/>
              </a:lnSpc>
              <a:spcBef>
                <a:spcPts val="0"/>
              </a:spcBef>
              <a:spcAft>
                <a:spcPts val="500"/>
              </a:spcAft>
              <a:buClrTx/>
              <a:buSzTx/>
              <a:buFontTx/>
              <a:buNone/>
              <a:tabLst/>
              <a:defRPr/>
            </a:pPr>
            <a:r>
              <a:rPr lang="en-US" sz="1200" b="1">
                <a:latin typeface="+mj-lt"/>
              </a:rPr>
              <a:t>Matt Eiselman </a:t>
            </a:r>
            <a:r>
              <a:rPr kumimoji="0" lang="en-US" sz="1200" b="1" i="0" u="none" strike="noStrike" kern="1200" cap="none" spc="0" normalizeH="0" baseline="0" noProof="0">
                <a:ln>
                  <a:noFill/>
                </a:ln>
                <a:effectLst/>
                <a:uLnTx/>
                <a:uFillTx/>
                <a:latin typeface="+mj-lt"/>
                <a:ea typeface="+mn-ea"/>
                <a:cs typeface="+mn-cs"/>
              </a:rPr>
              <a:t> </a:t>
            </a:r>
            <a:endParaRPr kumimoji="0" lang="en-US" sz="1200" b="1" i="0" u="none" strike="noStrike" kern="1200" cap="none" spc="0" normalizeH="0" baseline="0" noProof="0" dirty="0">
              <a:ln>
                <a:noFill/>
              </a:ln>
              <a:effectLst/>
              <a:uLnTx/>
              <a:uFillTx/>
              <a:latin typeface="+mj-lt"/>
              <a:ea typeface="+mn-ea"/>
              <a:cs typeface="+mn-cs"/>
            </a:endParaRPr>
          </a:p>
          <a:p>
            <a:pPr marL="11113"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effectLst/>
                <a:uLnTx/>
                <a:uFillTx/>
                <a:ea typeface="+mn-ea"/>
                <a:cs typeface="+mn-cs"/>
              </a:rPr>
              <a:t>Director </a:t>
            </a:r>
            <a:endParaRPr kumimoji="0" lang="en-US" sz="1100" b="0" i="0" u="none" strike="noStrike" kern="1200" cap="none" spc="0" normalizeH="0" baseline="0" noProof="0" dirty="0">
              <a:ln>
                <a:noFill/>
              </a:ln>
              <a:effectLst/>
              <a:uLnTx/>
              <a:uFillTx/>
              <a:ea typeface="+mn-ea"/>
              <a:cs typeface="+mn-cs"/>
            </a:endParaRPr>
          </a:p>
          <a:p>
            <a:pPr marL="11113" marR="0" lvl="0" indent="0" algn="l" defTabSz="914400" rtl="0" eaLnBrk="1" fontAlgn="auto" latinLnBrk="0" hangingPunct="1">
              <a:lnSpc>
                <a:spcPct val="100000"/>
              </a:lnSpc>
              <a:spcBef>
                <a:spcPts val="300"/>
              </a:spcBef>
              <a:spcAft>
                <a:spcPts val="0"/>
              </a:spcAft>
              <a:buClrTx/>
              <a:buSzTx/>
              <a:buFontTx/>
              <a:buNone/>
              <a:tabLst/>
              <a:defRPr/>
            </a:pPr>
            <a:r>
              <a:rPr kumimoji="0" lang="en-US" sz="1100" b="0" i="0" u="none" strike="noStrike" kern="1200" cap="none" spc="0" normalizeH="0" baseline="0" noProof="0">
                <a:ln>
                  <a:noFill/>
                </a:ln>
                <a:effectLst/>
                <a:uLnTx/>
                <a:uFillTx/>
                <a:ea typeface="+mn-ea"/>
                <a:cs typeface="+mn-cs"/>
              </a:rPr>
              <a:t>GQG Partners  </a:t>
            </a:r>
            <a:endParaRPr kumimoji="0" lang="en-US" sz="1100" b="0" i="0" u="none" strike="noStrike" kern="1200" cap="none" spc="0" normalizeH="0" baseline="0" noProof="0" dirty="0">
              <a:ln>
                <a:noFill/>
              </a:ln>
              <a:effectLst/>
              <a:uLnTx/>
              <a:uFillTx/>
              <a:ea typeface="+mn-ea"/>
              <a:cs typeface="+mn-cs"/>
            </a:endParaRPr>
          </a:p>
        </p:txBody>
      </p:sp>
      <p:sp>
        <p:nvSpPr>
          <p:cNvPr id="36" name="TextBox 35">
            <a:extLst>
              <a:ext uri="{FF2B5EF4-FFF2-40B4-BE49-F238E27FC236}">
                <a16:creationId xmlns:a16="http://schemas.microsoft.com/office/drawing/2014/main" id="{21D2D740-4E10-7877-3E5E-D6908DFF5BC0}"/>
              </a:ext>
            </a:extLst>
          </p:cNvPr>
          <p:cNvSpPr txBox="1"/>
          <p:nvPr>
            <p:custDataLst/>
          </p:nvPr>
        </p:nvSpPr>
        <p:spPr>
          <a:xfrm>
            <a:off x="3733620" y="1258552"/>
            <a:ext cx="4611728" cy="1557416"/>
          </a:xfrm>
          <a:prstGeom prst="rect">
            <a:avLst/>
          </a:prstGeom>
          <a:noFill/>
        </p:spPr>
        <p:txBody>
          <a:bodyPr wrap="square" lIns="0" tIns="0" rIns="0" bIns="0" rtlCol="0" anchor="t">
            <a:noAutofit/>
          </a:bodyPr>
          <a:lstStyle/>
          <a:p>
            <a:pPr marL="10795" marR="0" lvl="0" indent="-10795" algn="l" defTabSz="914400" rtl="0" eaLnBrk="1" fontAlgn="auto" latinLnBrk="0" hangingPunct="1">
              <a:lnSpc>
                <a:spcPct val="100000"/>
              </a:lnSpc>
              <a:spcBef>
                <a:spcPts val="0"/>
              </a:spcBef>
              <a:spcAft>
                <a:spcPts val="500"/>
              </a:spcAft>
              <a:buClrTx/>
              <a:buSzTx/>
              <a:buFontTx/>
              <a:buNone/>
              <a:tabLst/>
              <a:defRPr/>
            </a:pPr>
            <a:r>
              <a:rPr kumimoji="0" lang="en-US" sz="1400" b="1" i="0" u="none" strike="noStrike" kern="1200" cap="none" spc="0" normalizeH="0" baseline="0" noProof="0" dirty="0">
                <a:ln>
                  <a:noFill/>
                </a:ln>
                <a:solidFill>
                  <a:schemeClr val="accent2"/>
                </a:solidFill>
                <a:effectLst/>
                <a:uLnTx/>
                <a:uFillTx/>
                <a:latin typeface="Aptos"/>
              </a:rPr>
              <a:t>Challenge</a:t>
            </a:r>
            <a:endParaRPr lang="en-US" dirty="0">
              <a:solidFill>
                <a:schemeClr val="accent2"/>
              </a:solidFill>
              <a:latin typeface="Aptos"/>
            </a:endParaRPr>
          </a:p>
          <a:p>
            <a:pPr>
              <a:defRPr/>
            </a:pPr>
            <a:r xmlns:a="http://schemas.openxmlformats.org/drawingml/2006/main">
              <a:rPr lang="en-US" sz="1100">
                <a:latin typeface="Aptos"/>
                <a:ea typeface="+mn-lt"/>
                <a:cs typeface="+mn-lt"/>
              </a:rPr>
              <a:t>GQG Partners was expanding rapidly but hampered by manual content creation, inflexible templates, and data that wasn’t structured for automation. Internal teams spent extensive time drafting commentary, and reliance on external vendors for client reporting added cost and complexity. As content demands grew, GQG needed a scalable, automated solution that could deliver timely, customized materials without increasing headcount.</a:t>
            </a:r>
            <a:endParaRPr lang="en-US" dirty="0">
              <a:latin typeface="Aptos"/>
              <a:ea typeface="+mn-lt"/>
              <a:cs typeface="+mn-lt"/>
            </a:endParaRPr>
          </a:p>
          <a:p>
            <a:pPr>
              <a:defRPr/>
            </a:pPr>
            <a:endParaRPr lang="en-US" sz="1100" dirty="0">
              <a:latin typeface="Aptos" panose="020B0004020202020204" pitchFamily="34" charset="0"/>
              <a:ea typeface="+mn-lt"/>
              <a:cs typeface="+mn-lt"/>
            </a:endParaRPr>
          </a:p>
        </p:txBody>
      </p:sp>
      <p:sp>
        <p:nvSpPr>
          <p:cNvPr id="37" name="TextBox 36">
            <a:extLst>
              <a:ext uri="{FF2B5EF4-FFF2-40B4-BE49-F238E27FC236}">
                <a16:creationId xmlns:a16="http://schemas.microsoft.com/office/drawing/2014/main" id="{CCD894DB-A649-5666-E730-5F34991A17B5}"/>
              </a:ext>
            </a:extLst>
          </p:cNvPr>
          <p:cNvSpPr txBox="1"/>
          <p:nvPr>
            <p:custDataLst/>
          </p:nvPr>
        </p:nvSpPr>
        <p:spPr>
          <a:xfrm>
            <a:off x="3735501" y="3237870"/>
            <a:ext cx="4715659" cy="3224007"/>
          </a:xfrm>
          <a:prstGeom prst="rect">
            <a:avLst/>
          </a:prstGeom>
          <a:noFill/>
        </p:spPr>
        <p:txBody>
          <a:bodyPr wrap="square" lIns="0" tIns="0" rIns="0" bIns="0" rtlCol="0" anchor="t">
            <a:noAutofit/>
          </a:bodyPr>
          <a:lstStyle/>
          <a:p>
            <a:pPr marL="11113" marR="0" lvl="0" indent="-11113" algn="l" defTabSz="914400" rtl="0" eaLnBrk="1" fontAlgn="auto" latinLnBrk="0" hangingPunct="1">
              <a:lnSpc>
                <a:spcPct val="100000"/>
              </a:lnSpc>
              <a:spcBef>
                <a:spcPts val="0"/>
              </a:spcBef>
              <a:spcAft>
                <a:spcPts val="500"/>
              </a:spcAft>
              <a:buClrTx/>
              <a:buSzTx/>
              <a:buFontTx/>
              <a:buNone/>
              <a:tabLst/>
              <a:defRPr/>
            </a:pPr>
            <a:r>
              <a:rPr kumimoji="0" lang="en-US" sz="1400" b="1" i="0" u="none" strike="noStrike" kern="1200" cap="none" spc="0" normalizeH="0" baseline="0" noProof="0" dirty="0">
                <a:ln>
                  <a:noFill/>
                </a:ln>
                <a:solidFill>
                  <a:schemeClr val="accent2"/>
                </a:solidFill>
                <a:effectLst/>
                <a:uLnTx/>
                <a:uFillTx/>
                <a:latin typeface="Aptos" panose="020B0004020202020204" pitchFamily="34" charset="0"/>
              </a:rPr>
              <a:t>Solution</a:t>
            </a:r>
          </a:p>
          <a:p>
            <a:pPr>
              <a:defRPr/>
            </a:pPr>
          </a:p>
          <a:p>
            <a:pPr>
              <a:defRPr/>
            </a:pPr>
            <a:r xmlns:a="http://schemas.openxmlformats.org/drawingml/2006/main">
              <a:rPr lang="en-US" sz="1100">
                <a:latin typeface="Aptos" panose="020B0004020202020204" pitchFamily="34" charset="0"/>
                <a:ea typeface="+mn-lt"/>
                <a:cs typeface="+mn-lt"/>
              </a:rPr>
              <a:t>GQG launched a full-scale automation transformation, rebuilding nearly 50 data sources, enabling seamless integration with Seismic's LiveDocs Express. With this structured foundation, GQG created dynamic, rules-based templates for all core deliverables—fact sheets, pitch books, portfolio updates, and DDQs—automating production at both generic and client-specific levels. Outsourced client reporting was brought in-house, cutting costs significantly. Commentary automation became a standout feature: narrative adjusts in real time based on performance and attribution data, eliminating manual drafting. ​</a:t>
            </a:r>
          </a:p>
          <a:p>
            <a:pPr>
              <a:defRPr/>
            </a:pPr>
            <a:r xmlns:a="http://schemas.openxmlformats.org/drawingml/2006/main">
              <a:rPr lang="en-US" sz="1100">
                <a:latin typeface="Aptos" panose="020B0004020202020204" pitchFamily="34" charset="0"/>
                <a:ea typeface="+mn-lt"/>
                <a:cs typeface="+mn-lt"/>
              </a:rPr>
              <a:t>​</a:t>
            </a:r>
          </a:p>
          <a:p>
            <a:pPr>
              <a:defRPr/>
            </a:pPr>
            <a:r xmlns:a="http://schemas.openxmlformats.org/drawingml/2006/main">
              <a:rPr lang="en-US" sz="1100">
                <a:latin typeface="Aptos" panose="020B0004020202020204" pitchFamily="34" charset="0"/>
                <a:ea typeface="+mn-lt"/>
                <a:cs typeface="+mn-lt"/>
              </a:rPr>
              <a:t>GQG’s lean team now produces hundreds of materials monthly with speed, accuracy, and consistency. They revamped how sales teams access content and simplified discovery. Integration with Salesforce and LiveSend streamlines distribution and tracks engagement automatically. This end-to-end solution delivers content with governance, flexibility, and operational efficiency, without adding staff.</a:t>
            </a:r>
          </a:p>
        </p:txBody>
      </p:sp>
      <p:sp>
        <p:nvSpPr>
          <p:cNvPr id="38" name="TextBox 37">
            <a:extLst>
              <a:ext uri="{FF2B5EF4-FFF2-40B4-BE49-F238E27FC236}">
                <a16:creationId xmlns:a16="http://schemas.microsoft.com/office/drawing/2014/main" id="{24417C08-3BDD-6938-8265-D9AA4EF90C25}"/>
              </a:ext>
            </a:extLst>
          </p:cNvPr>
          <p:cNvSpPr txBox="1"/>
          <p:nvPr>
            <p:custDataLst/>
          </p:nvPr>
        </p:nvSpPr>
        <p:spPr>
          <a:xfrm>
            <a:off x="8947209" y="1253550"/>
            <a:ext cx="2751015" cy="1737920"/>
          </a:xfrm>
          <a:prstGeom prst="rect">
            <a:avLst/>
          </a:prstGeom>
          <a:noFill/>
        </p:spPr>
        <p:txBody>
          <a:bodyPr wrap="square" lIns="0" tIns="0" rIns="0" bIns="0" rtlCol="0" anchor="t">
            <a:noAutofit/>
          </a:bodyPr>
          <a:lstStyle/>
          <a:p>
            <a:pPr marL="11113" marR="0" lvl="0" indent="-11113" algn="l" defTabSz="914400" rtl="0" eaLnBrk="1" fontAlgn="auto" latinLnBrk="0" hangingPunct="1">
              <a:lnSpc>
                <a:spcPct val="100000"/>
              </a:lnSpc>
              <a:spcBef>
                <a:spcPts val="0"/>
              </a:spcBef>
              <a:spcAft>
                <a:spcPts val="500"/>
              </a:spcAft>
              <a:buClrTx/>
              <a:buSzTx/>
              <a:buFontTx/>
              <a:buNone/>
              <a:tabLst/>
              <a:defRPr/>
            </a:pPr>
            <a:r>
              <a:rPr kumimoji="0" lang="en-US" sz="1400" b="1" i="0" u="none" strike="noStrike" kern="1200" cap="none" spc="0" normalizeH="0" baseline="0" noProof="0" dirty="0">
                <a:ln>
                  <a:noFill/>
                </a:ln>
                <a:solidFill>
                  <a:schemeClr val="accent2"/>
                </a:solidFill>
                <a:effectLst/>
                <a:uLnTx/>
                <a:uFillTx/>
                <a:latin typeface="Aptos" panose="020B0004020202020204" pitchFamily="34" charset="0"/>
              </a:rPr>
              <a:t>Results</a:t>
            </a:r>
          </a:p>
          <a:p>
            <a:pPr>
              <a:defRPr/>
            </a:pPr>
            <a:r xmlns:a="http://schemas.openxmlformats.org/drawingml/2006/main">
              <a:rPr lang="en-US" sz="1100">
                <a:latin typeface="Aptos" panose="020B0004020202020204" pitchFamily="34" charset="0"/>
                <a:ea typeface="+mn-lt"/>
                <a:cs typeface="+mn-lt"/>
              </a:rPr>
              <a:t>GQG automates all standard materials, reduced external vendor costs, and empowered a lean team to scale output. Commentary is faster and more consistent, boosting trust and efficiency firm-wide.</a:t>
            </a:r>
            <a:endParaRPr lang="en-US" sz="1100" b="0" i="0" u="none" strike="noStrike" kern="1200" cap="none" spc="0" normalizeH="0" baseline="0" noProof="0" dirty="0">
              <a:ln>
                <a:noFill/>
              </a:ln>
              <a:effectLst/>
              <a:uLnTx/>
              <a:uFillTx/>
              <a:latin typeface="Aptos" panose="020B0004020202020204" pitchFamily="34" charset="0"/>
            </a:endParaRPr>
          </a:p>
        </p:txBody>
      </p:sp>
      <p:cxnSp>
        <p:nvCxnSpPr>
          <p:cNvPr id="39" name="Straight Connector 38">
            <a:extLst>
              <a:ext uri="{FF2B5EF4-FFF2-40B4-BE49-F238E27FC236}">
                <a16:creationId xmlns:a16="http://schemas.microsoft.com/office/drawing/2014/main" id="{DAACB902-25B3-9B64-8FF9-C6C7D82FD1E0}"/>
              </a:ext>
            </a:extLst>
          </p:cNvPr>
          <p:cNvCxnSpPr>
            <a:cxnSpLocks/>
          </p:cNvCxnSpPr>
          <p:nvPr/>
        </p:nvCxnSpPr>
        <p:spPr>
          <a:xfrm>
            <a:off x="3735501" y="3018675"/>
            <a:ext cx="4910777" cy="0"/>
          </a:xfrm>
          <a:prstGeom prst="line">
            <a:avLst/>
          </a:prstGeom>
          <a:ln w="158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B74CB96F-A129-7CA2-C382-02ED78063C6E}"/>
              </a:ext>
            </a:extLst>
          </p:cNvPr>
          <p:cNvCxnSpPr>
            <a:cxnSpLocks/>
          </p:cNvCxnSpPr>
          <p:nvPr/>
        </p:nvCxnSpPr>
        <p:spPr>
          <a:xfrm>
            <a:off x="8646278" y="1255983"/>
            <a:ext cx="0" cy="5120101"/>
          </a:xfrm>
          <a:prstGeom prst="line">
            <a:avLst/>
          </a:prstGeom>
          <a:ln w="158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C6516100-0129-5B54-0BAD-06A19102F498}"/>
              </a:ext>
            </a:extLst>
          </p:cNvPr>
          <p:cNvSpPr txBox="1"/>
          <p:nvPr>
            <p:custDataLst/>
          </p:nvPr>
        </p:nvSpPr>
        <p:spPr>
          <a:xfrm>
            <a:off x="8816180" y="3177948"/>
            <a:ext cx="1505772" cy="9694962"/>
          </a:xfrm>
          <a:prstGeom prst="rect">
            <a:avLst/>
          </a:prstGeom>
          <a:noFill/>
        </p:spPr>
        <p:txBody>
          <a:bodyPr wrap="square" lIns="0" tIns="0" rIns="0" bIns="0" rtlCol="0" anchor="t">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4200" b="1">
                <a:solidFill>
                  <a:schemeClr val="accent2"/>
                </a:solidFill>
              </a:rPr>
              <a:t>90% </a:t>
            </a:r>
            <a:endParaRPr kumimoji="0" lang="en-US" sz="4200" b="1" i="0" u="none" strike="noStrike" kern="1200" cap="none" spc="0" normalizeH="0" baseline="0" noProof="0" dirty="0">
              <a:ln>
                <a:noFill/>
              </a:ln>
              <a:solidFill>
                <a:schemeClr val="accent2"/>
              </a:solidFill>
              <a:effectLst/>
              <a:uLnTx/>
              <a:uFillTx/>
            </a:endParaRPr>
          </a:p>
        </p:txBody>
      </p:sp>
      <p:sp>
        <p:nvSpPr>
          <p:cNvPr id="42" name="TextBox 41">
            <a:extLst>
              <a:ext uri="{FF2B5EF4-FFF2-40B4-BE49-F238E27FC236}">
                <a16:creationId xmlns:a16="http://schemas.microsoft.com/office/drawing/2014/main" id="{D67B6B38-B496-39A4-79A7-E6B75AC48C55}"/>
              </a:ext>
            </a:extLst>
          </p:cNvPr>
          <p:cNvSpPr txBox="1"/>
          <p:nvPr>
            <p:custDataLst/>
          </p:nvPr>
        </p:nvSpPr>
        <p:spPr>
          <a:xfrm>
            <a:off x="10461710" y="3308693"/>
            <a:ext cx="1347710" cy="506742"/>
          </a:xfrm>
          <a:prstGeom prst="rect">
            <a:avLst/>
          </a:prstGeom>
          <a:noFill/>
        </p:spPr>
        <p:txBody>
          <a:bodyPr wrap="square" lIns="0" tIns="0" rIns="0" bIns="0" rtlCol="0">
            <a:noAutofit/>
          </a:bodyPr>
          <a:lstStyle/>
          <a:p>
            <a:pPr marL="11113" marR="0" lvl="0" indent="-11113" algn="l" defTabSz="914400" rtl="0" eaLnBrk="1" fontAlgn="auto" latinLnBrk="0" hangingPunct="1">
              <a:lnSpc>
                <a:spcPct val="100000"/>
              </a:lnSpc>
              <a:spcBef>
                <a:spcPts val="0"/>
              </a:spcBef>
              <a:spcAft>
                <a:spcPts val="500"/>
              </a:spcAft>
              <a:buClrTx/>
              <a:buSzTx/>
              <a:buFontTx/>
              <a:buNone/>
              <a:tabLst/>
              <a:defRPr/>
            </a:pPr>
            <a:r>
              <a:rPr kumimoji="0" lang="en-US" sz="1200" b="1" i="0" u="none" strike="noStrike" kern="1200" cap="none" spc="0" normalizeH="0" baseline="0" noProof="0">
                <a:ln>
                  <a:noFill/>
                </a:ln>
                <a:effectLst/>
                <a:uLnTx/>
                <a:uFillTx/>
                <a:latin typeface="Aptos" panose="020B0004020202020204" pitchFamily="34" charset="0"/>
              </a:rPr>
              <a:t>automated standard materials </a:t>
            </a:r>
            <a:endParaRPr kumimoji="0" lang="en-US" sz="1200" b="0" i="0" u="none" strike="noStrike" kern="1200" cap="none" spc="0" normalizeH="0" baseline="0" noProof="0" dirty="0">
              <a:ln>
                <a:noFill/>
              </a:ln>
              <a:effectLst/>
              <a:uLnTx/>
              <a:uFillTx/>
              <a:latin typeface="Aptos" panose="020B0004020202020204" pitchFamily="34" charset="0"/>
            </a:endParaRPr>
          </a:p>
        </p:txBody>
      </p:sp>
      <p:sp>
        <p:nvSpPr>
          <p:cNvPr id="43" name="TextBox 42">
            <a:extLst>
              <a:ext uri="{FF2B5EF4-FFF2-40B4-BE49-F238E27FC236}">
                <a16:creationId xmlns:a16="http://schemas.microsoft.com/office/drawing/2014/main" id="{4876E5E2-7775-1F1F-6F32-07261329BEC2}"/>
              </a:ext>
            </a:extLst>
          </p:cNvPr>
          <p:cNvSpPr txBox="1"/>
          <p:nvPr>
            <p:custDataLst/>
          </p:nvPr>
        </p:nvSpPr>
        <p:spPr>
          <a:xfrm>
            <a:off x="8816180" y="3955900"/>
            <a:ext cx="1490388" cy="9694962"/>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4200" b="1">
                <a:solidFill>
                  <a:schemeClr val="accent2"/>
                </a:solidFill>
              </a:rPr>
              <a:t>~75% </a:t>
            </a:r>
            <a:endParaRPr kumimoji="0" lang="en-US" sz="4200" b="1" i="0" u="none" strike="noStrike" kern="1200" cap="none" spc="0" normalizeH="0" baseline="0" noProof="0" dirty="0">
              <a:ln>
                <a:noFill/>
              </a:ln>
              <a:solidFill>
                <a:schemeClr val="accent2"/>
              </a:solidFill>
              <a:effectLst/>
              <a:uLnTx/>
              <a:uFillTx/>
              <a:ea typeface="+mn-ea"/>
              <a:cs typeface="+mn-cs"/>
            </a:endParaRPr>
          </a:p>
        </p:txBody>
      </p:sp>
      <p:sp>
        <p:nvSpPr>
          <p:cNvPr id="44" name="TextBox 43">
            <a:extLst>
              <a:ext uri="{FF2B5EF4-FFF2-40B4-BE49-F238E27FC236}">
                <a16:creationId xmlns:a16="http://schemas.microsoft.com/office/drawing/2014/main" id="{03EB7DE4-0683-016C-8035-37DCDAEA280E}"/>
              </a:ext>
            </a:extLst>
          </p:cNvPr>
          <p:cNvSpPr txBox="1"/>
          <p:nvPr>
            <p:custDataLst/>
          </p:nvPr>
        </p:nvSpPr>
        <p:spPr>
          <a:xfrm>
            <a:off x="10461710" y="4103093"/>
            <a:ext cx="1143085" cy="503245"/>
          </a:xfrm>
          <a:prstGeom prst="rect">
            <a:avLst/>
          </a:prstGeom>
          <a:noFill/>
        </p:spPr>
        <p:txBody>
          <a:bodyPr wrap="square" lIns="0" tIns="0" rIns="0" bIns="0" rtlCol="0">
            <a:noAutofit/>
          </a:bodyPr>
          <a:lstStyle/>
          <a:p>
            <a:pPr marL="11113" marR="0" lvl="0" indent="-11113" algn="l" defTabSz="914400" rtl="0" eaLnBrk="1" fontAlgn="auto" latinLnBrk="0" hangingPunct="1">
              <a:lnSpc>
                <a:spcPct val="100000"/>
              </a:lnSpc>
              <a:spcBef>
                <a:spcPts val="0"/>
              </a:spcBef>
              <a:spcAft>
                <a:spcPts val="500"/>
              </a:spcAft>
              <a:buClrTx/>
              <a:buSzTx/>
              <a:buFontTx/>
              <a:buNone/>
              <a:tabLst/>
              <a:defRPr/>
            </a:pPr>
            <a:r>
              <a:rPr lang="en-US" sz="1200" b="1">
                <a:latin typeface="Aptos" panose="020B0004020202020204" pitchFamily="34" charset="0"/>
              </a:rPr>
              <a:t>faster production cycles </a:t>
            </a:r>
            <a:endParaRPr kumimoji="0" lang="en-US" sz="1200" b="0" i="0" u="none" strike="noStrike" kern="1200" cap="none" spc="0" normalizeH="0" baseline="0" noProof="0" dirty="0">
              <a:ln>
                <a:noFill/>
              </a:ln>
              <a:effectLst/>
              <a:uLnTx/>
              <a:uFillTx/>
              <a:latin typeface="Aptos" panose="020B0004020202020204" pitchFamily="34" charset="0"/>
            </a:endParaRPr>
          </a:p>
        </p:txBody>
      </p:sp>
      <p:sp>
        <p:nvSpPr>
          <p:cNvPr id="45" name="TextBox 44">
            <a:extLst>
              <a:ext uri="{FF2B5EF4-FFF2-40B4-BE49-F238E27FC236}">
                <a16:creationId xmlns:a16="http://schemas.microsoft.com/office/drawing/2014/main" id="{00E9B76B-EDC1-3A37-4DD8-1C7D9DF6F3BE}"/>
              </a:ext>
            </a:extLst>
          </p:cNvPr>
          <p:cNvSpPr txBox="1"/>
          <p:nvPr>
            <p:custDataLst/>
          </p:nvPr>
        </p:nvSpPr>
        <p:spPr>
          <a:xfrm>
            <a:off x="8816179" y="4786875"/>
            <a:ext cx="1487163" cy="9694962"/>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4200" b="1">
                <a:solidFill>
                  <a:schemeClr val="accent2"/>
                </a:solidFill>
              </a:rPr>
              <a:t> </a:t>
            </a:r>
            <a:endParaRPr kumimoji="0" lang="en-US" sz="4200" b="1" i="0" u="none" strike="noStrike" kern="1200" cap="none" spc="0" normalizeH="0" baseline="0" noProof="0" dirty="0">
              <a:ln>
                <a:noFill/>
              </a:ln>
              <a:solidFill>
                <a:schemeClr val="accent2"/>
              </a:solidFill>
              <a:effectLst/>
              <a:uLnTx/>
              <a:uFillTx/>
              <a:ea typeface="+mn-ea"/>
              <a:cs typeface="+mn-cs"/>
            </a:endParaRPr>
          </a:p>
        </p:txBody>
      </p:sp>
      <p:sp>
        <p:nvSpPr>
          <p:cNvPr id="46" name="TextBox 45">
            <a:extLst>
              <a:ext uri="{FF2B5EF4-FFF2-40B4-BE49-F238E27FC236}">
                <a16:creationId xmlns:a16="http://schemas.microsoft.com/office/drawing/2014/main" id="{F43FAD43-DE81-F595-5E66-0308B4DB24F9}"/>
              </a:ext>
            </a:extLst>
          </p:cNvPr>
          <p:cNvSpPr txBox="1"/>
          <p:nvPr>
            <p:custDataLst/>
          </p:nvPr>
        </p:nvSpPr>
        <p:spPr>
          <a:xfrm>
            <a:off x="10461710" y="4954430"/>
            <a:ext cx="1240536" cy="503245"/>
          </a:xfrm>
          <a:prstGeom prst="rect">
            <a:avLst/>
          </a:prstGeom>
          <a:noFill/>
        </p:spPr>
        <p:txBody>
          <a:bodyPr wrap="square" lIns="0" tIns="0" rIns="0" bIns="0" rtlCol="0">
            <a:noAutofit/>
          </a:bodyPr>
          <a:lstStyle/>
          <a:p>
            <a:pPr marL="11113" marR="0" lvl="0" indent="-11113" algn="l" defTabSz="914400" rtl="0" eaLnBrk="1" fontAlgn="auto" latinLnBrk="0" hangingPunct="1">
              <a:lnSpc>
                <a:spcPct val="100000"/>
              </a:lnSpc>
              <a:spcBef>
                <a:spcPts val="0"/>
              </a:spcBef>
              <a:spcAft>
                <a:spcPts val="500"/>
              </a:spcAft>
              <a:buClrTx/>
              <a:buSzTx/>
              <a:buFontTx/>
              <a:buNone/>
              <a:tabLst/>
              <a:defRPr/>
            </a:pPr>
            <a:r>
              <a:rPr kumimoji="0" lang="en-US" sz="1200" b="1" i="0" u="none" strike="noStrike" kern="1200" cap="none" spc="0" normalizeH="0" baseline="0" noProof="0">
                <a:ln>
                  <a:noFill/>
                </a:ln>
                <a:effectLst/>
                <a:uLnTx/>
                <a:uFillTx/>
                <a:latin typeface="Aptos" panose="020B0004020202020204" pitchFamily="34" charset="0"/>
              </a:rPr>
              <a:t> </a:t>
            </a:r>
            <a:endParaRPr kumimoji="0" lang="en-US" sz="1200" b="0" i="0" u="none" strike="noStrike" kern="1200" cap="none" spc="0" normalizeH="0" baseline="0" noProof="0" dirty="0">
              <a:ln>
                <a:noFill/>
              </a:ln>
              <a:effectLst/>
              <a:uLnTx/>
              <a:uFillTx/>
              <a:latin typeface="Aptos" panose="020B0004020202020204" pitchFamily="34" charset="0"/>
            </a:endParaRPr>
          </a:p>
        </p:txBody>
      </p:sp>
      <p:sp>
        <p:nvSpPr>
          <p:cNvPr id="47" name="TextBox 46">
            <a:extLst>
              <a:ext uri="{FF2B5EF4-FFF2-40B4-BE49-F238E27FC236}">
                <a16:creationId xmlns:a16="http://schemas.microsoft.com/office/drawing/2014/main" id="{6CCB3621-6378-4063-F820-627674AEE280}"/>
              </a:ext>
            </a:extLst>
          </p:cNvPr>
          <p:cNvSpPr txBox="1"/>
          <p:nvPr>
            <p:custDataLst/>
          </p:nvPr>
        </p:nvSpPr>
        <p:spPr>
          <a:xfrm>
            <a:off x="3735501" y="619805"/>
            <a:ext cx="7993203" cy="495345"/>
          </a:xfrm>
          <a:prstGeom prst="rect">
            <a:avLst/>
          </a:prstGeom>
          <a:noFill/>
        </p:spPr>
        <p:txBody>
          <a:bodyPr wrap="square" lIns="0" tIns="0" rIns="0" bIns="0" rtlCol="0">
            <a:noAutofit/>
          </a:bodyPr>
          <a:lstStyle/>
          <a:p>
            <a:pPr marL="60325" marR="0" lvl="0" indent="-60325" algn="l" defTabSz="914400" rtl="0" eaLnBrk="1" fontAlgn="auto" latinLnBrk="0" hangingPunct="1">
              <a:lnSpc>
                <a:spcPct val="100000"/>
              </a:lnSpc>
              <a:spcBef>
                <a:spcPts val="0"/>
              </a:spcBef>
              <a:spcAft>
                <a:spcPts val="0"/>
              </a:spcAft>
              <a:buClrTx/>
              <a:buSzTx/>
              <a:buFontTx/>
              <a:buNone/>
              <a:tabLst/>
              <a:defRPr/>
            </a:pPr>
            <a:r>
              <a:rPr kumimoji="0" lang="en-US" sz="2600" b="0" i="0" u="none" strike="noStrike" kern="1200" cap="none" spc="0" normalizeH="0" baseline="0" noProof="0">
                <a:ln>
                  <a:noFill/>
                </a:ln>
                <a:effectLst/>
                <a:uLnTx/>
                <a:uFillTx/>
                <a:latin typeface="+mj-lt"/>
                <a:ea typeface="+mn-ea"/>
                <a:cs typeface="+mn-cs"/>
              </a:rPr>
              <a:t>Automates at Scale to Elevate Client Communication </a:t>
            </a:r>
            <a:endParaRPr kumimoji="0" lang="en-US" sz="2600" b="0" i="0" u="none" strike="noStrike" kern="1200" cap="none" spc="0" normalizeH="0" baseline="0" noProof="0" dirty="0">
              <a:ln>
                <a:noFill/>
              </a:ln>
              <a:effectLst/>
              <a:uLnTx/>
              <a:uFillTx/>
              <a:latin typeface="+mj-lt"/>
              <a:ea typeface="+mn-ea"/>
              <a:cs typeface="+mn-cs"/>
            </a:endParaRPr>
          </a:p>
        </p:txBody>
      </p:sp>
      <p:pic>
        <p:nvPicPr>
          <p:cNvPr id="2" name="Picture 1">
            <a:extLst>
              <a:ext uri="{FF2B5EF4-FFF2-40B4-BE49-F238E27FC236}">
                <a16:creationId xmlns:a16="http://schemas.microsoft.com/office/drawing/2014/main" id="{7CBCA53D-6B30-E672-932F-B6AF90E711D8}"/>
              </a:ext>
            </a:extLst>
          </p:cNvPr>
          <p:cNvPicPr>
            <a:picLocks noChangeAspect="1"/>
          </p:cNvPicPr>
          <p:nvPr>
            <p:custDataLst/>
          </p:nvPr>
        </p:nvPicPr>
        <p:blipFill>
          <a:blip r:embed="rId1001">
            <a:extLst>
              <a:ext uri="{28A0092B-C50C-407E-A947-70E740481C1C}">
                <a14:useLocalDpi xmlns:a14="http://schemas.microsoft.com/office/drawing/2010/main" val="0"/>
              </a:ext>
            </a:extLst>
          </a:blip>
          <a:stretch>
            <a:fillRect/>
          </a:stretch>
        </p:blipFill>
        <p:spPr>
          <a:xfrm>
            <a:off x="1230563" y="334117"/>
            <a:ext cx="919433" cy="919433"/>
          </a:xfrm>
          <a:prstGeom prst="rect">
            <a:avLst/>
          </a:prstGeom>
        </p:spPr>
      </p:pic>
      <p:pic>
        <p:nvPicPr>
          <p:cNvPr id="4" name="Picture Placeholder 12">
            <a:extLst>
              <a:ext uri="{FF2B5EF4-FFF2-40B4-BE49-F238E27FC236}">
                <a16:creationId xmlns:a16="http://schemas.microsoft.com/office/drawing/2014/main" id="{AA1011E1-202F-E941-CAC3-4CE1134B5122}"/>
              </a:ext>
            </a:extLst>
          </p:cNvPr>
          <p:cNvPicPr preferRelativeResize="0">
            <a:picLocks/>
          </p:cNvPicPr>
          <p:nvPr>
            <p:custDataLst/>
          </p:nvPr>
        </p:nvPicPr>
        <p:blipFill rotWithShape="1">
          <a:blip r:embed="rId1002">
            <a:extLst>
              <a:ext uri="{28A0092B-C50C-407E-A947-70E740481C1C}">
                <a14:useLocalDpi xmlns:a14="http://schemas.microsoft.com/office/drawing/2010/main" val="0"/>
              </a:ext>
            </a:extLst>
          </a:blip>
          <a:srcRect l="-895" t="751" r="1841" b="1"/>
          <a:stretch/>
        </p:blipFill>
        <p:spPr>
          <a:xfrm>
            <a:off x="489754" y="4954430"/>
            <a:ext cx="1395678" cy="1384071"/>
          </a:xfrm>
          <a:prstGeom prst="ellipse">
            <a:avLst/>
          </a:prstGeom>
          <a:ln w="63500" cap="rnd">
            <a:noFill/>
          </a:ln>
          <a:effectLst/>
        </p:spPr>
      </p:pic>
      <p:pic>
        <p:nvPicPr>
          <p:cNvPr id="48" name="Seismic-Barcode" descr="A0002TYPT" title="Seismic-Barcode"/>
          <p:cNvPicPr>
            <a:picLocks noChangeAspect="1"/>
          </p:cNvPicPr>
          <p:nvPr/>
        </p:nvPicPr>
        <p:blipFill>
          <a:blip r:embed="R7163551f3d2d4b2f"/>
          <a:stretch>
            <a:fillRect/>
          </a:stretch>
        </p:blipFill>
        <p:spPr>
          <a:xfrm>
            <a:off x="0" y="6800850"/>
            <a:ext cx="12192000" cy="57150"/>
          </a:xfrm>
          <a:prstGeom prst="rect">
            <a:avLst/>
          </a:prstGeom>
        </p:spPr>
      </p:pic>
    </p:spTree>
    <p:custDataLst/>
    <p:extLst>
      <p:ext uri="{BB962C8B-B14F-4D97-AF65-F5344CB8AC3E}">
        <p14:creationId xmlns:p14="http://schemas.microsoft.com/office/powerpoint/2010/main" val="1032961406"/>
      </p:ext>
    </p:extLst>
  </p:cSld>
  <p:clrMapOvr>
    <a:masterClrMapping/>
  </p:clrMapOvr>
</p:sld>
</file>

<file path=ppt/tags/tag1.xml><?xml version="1.0" encoding="utf-8"?>
<p:tagLst xmlns:p="http://schemas.openxmlformats.org/presentationml/2006/main">
  <p:tag name="SeismicInstance" val="{&quot;format&quot;:&quot;pptx&quot;,&quot;origin&quot;:{&quot;formId&quot;:&quot;0bf638a8-1a5f-4ac2-80d0-018d39f3a908&quot;,&quot;content&quot;:{&quot;id&quot;:&quot;fdbb44db-bddc-4299-9d14-98b803507dcb&quot;,&quot;name&quot;:&quot;Customer Story Template&quot;,&quot;format&quot;:&quot;pptx&quot;,&quot;version&quot;:&quot;0.25&quot;,&quot;versionId&quot;:&quot;0efab633-85bb-4be8-85a1-1a1962777791&quot;},&quot;formName&quot;:&quot;Customer Story Template&quot;,&quot;contentId&quot;:&quot;fdbb44db-bddc-4299-9d14-98b803507dcb&quot;,&quot;profileId&quot;:null,&quot;fullPathId&quot;:null,&quot;repository&quot;:&quot;library&quot;,&quot;teamsiteId&quot;:&quot;44d8e691-e467-43db-a77c-c04531ee2781&quot;,&quot;fullPathName&quot;:null,&quot;contentVersionId&quot;:&quot;0efab633-85bb-4be8-85a1-1a1962777791&quot;,&quot;profileVersionId&quot;:null},&quot;storages&quot;:[],&quot;generator&quot;:&quot;LiveDoc&quot;,&quot;instanceId&quot;:&quot;PIA&quot;,&quot;generationId&quot;:&quot;619982a1-40dd-4492-82df-d239c703cb2a&quot;,&quot;regionalFormat&quot;:{&quot;name&quot;:&quot;&quot;,&quot;displayName&quot;:&quot;&quot;},&quot;instanceStageId&quot;:&quot;PIA&quot;,&quot;instanceStageType&quot;:2}"/>
</p:tagLst>
</file>

<file path=ppt/webextensions/_rels/taskpanes.xml.rels>&#65279;<?xml version="1.0" encoding="utf-8"?><Relationships xmlns="http://schemas.openxmlformats.org/package/2006/relationships"><Relationship Type="http://schemas.microsoft.com/office/2011/relationships/webextension" Target="/ppt/webextensions/webextension.xml" Id="rId1" /></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xml><?xml version="1.0" encoding="utf-8"?>
<we:webextension xmlns:we="http://schemas.microsoft.com/office/webextensions/webextension/2010/11" id="{7C130D97-B910-FD49-9804-6A91AABE2C6B}">
  <we:reference id="7d570271-b346-45bb-9db7-9681a383d749" version="1.0.0.413" store="EXCatalog" storeType="EXCatalog"/>
  <we:alternateReferences>
    <we:reference id="WA200004074" version="1.0.0.413" store="en-US"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Seismic Apr 15 2022</Template>
  <TotalTime>0</TotalTime>
  <Words>289</Words>
  <Application>Microsoft Office PowerPoint</Application>
  <PresentationFormat>Widescreen</PresentationFormat>
  <Paragraphs>22</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Proxima Nova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short title has a bigger impact.</dc:title>
  <dc:creator>Jessie Sturgeon</dc:creator>
  <cp:lastModifiedBy>Devin Waldrep</cp:lastModifiedBy>
  <cp:revision>91</cp:revision>
  <dcterms:created xsi:type="dcterms:W3CDTF">2022-06-24T13:23:50Z</dcterms:created>
  <dcterms:modified xsi:type="dcterms:W3CDTF">2025-06-24T20:38:15Z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0x010100FF5228471503D84894AF18432E41CEAC</vt:lpwstr>
  </property>
  <property fmtid="{D5CDD505-2E9C-101B-9397-08002B2CF9AE}" pid="3" name="ExampleTemplateMetadata">
    <vt:lpwstr>Value</vt:lpwstr>
  </property>
</Properties>
</file>